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slides/slide34.xml" ContentType="application/vnd.openxmlformats-officedocument.presentationml.slide+xml"/>
  <Override PartName="/ppt/presentation.xml" ContentType="application/vnd.openxmlformats-officedocument.presentationml.presentation.main+xml"/>
  <Override PartName="/ppt/slides/slide3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23.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32.xml" ContentType="application/vnd.openxmlformats-officedocument.presentationml.slide+xml"/>
  <Override PartName="/ppt/slides/slide24.xml" ContentType="application/vnd.openxmlformats-officedocument.presentationml.slide+xml"/>
  <Override PartName="/ppt/slideLayouts/slideLayout2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6.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Layouts/slideLayout24.xml" ContentType="application/vnd.openxmlformats-officedocument.presentationml.slideLayout+xml"/>
  <Override PartName="/ppt/slideLayouts/slideLayout7.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5.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notesSlides/notesSlide1.xml" ContentType="application/vnd.openxmlformats-officedocument.presentationml.notesSlide+xml"/>
  <Override PartName="/ppt/slideLayouts/slideLayout2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9.xml" ContentType="application/vnd.openxmlformats-officedocument.presentationml.slideLayout+xml"/>
  <Override PartName="/ppt/slideLayouts/slideLayout15.xml" ContentType="application/vnd.openxmlformats-officedocument.presentationml.slideLayout+xml"/>
  <Override PartName="/ppt/slideLayouts/slideLayout12.xml" ContentType="application/vnd.openxmlformats-officedocument.presentationml.slideLayout+xml"/>
  <Override PartName="/ppt/slideLayouts/slideLayout16.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customXml/itemProps1.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61" r:id="rId2"/>
    <p:sldMasterId id="2147484173" r:id="rId3"/>
    <p:sldMasterId id="2147484185" r:id="rId4"/>
  </p:sldMasterIdLst>
  <p:notesMasterIdLst>
    <p:notesMasterId r:id="rId39"/>
  </p:notesMasterIdLst>
  <p:sldIdLst>
    <p:sldId id="373" r:id="rId5"/>
    <p:sldId id="259" r:id="rId6"/>
    <p:sldId id="361" r:id="rId7"/>
    <p:sldId id="360" r:id="rId8"/>
    <p:sldId id="362" r:id="rId9"/>
    <p:sldId id="374" r:id="rId10"/>
    <p:sldId id="369" r:id="rId11"/>
    <p:sldId id="363" r:id="rId12"/>
    <p:sldId id="376" r:id="rId13"/>
    <p:sldId id="377" r:id="rId14"/>
    <p:sldId id="378" r:id="rId15"/>
    <p:sldId id="379" r:id="rId16"/>
    <p:sldId id="380" r:id="rId17"/>
    <p:sldId id="381" r:id="rId18"/>
    <p:sldId id="382" r:id="rId19"/>
    <p:sldId id="383" r:id="rId20"/>
    <p:sldId id="384" r:id="rId21"/>
    <p:sldId id="385" r:id="rId22"/>
    <p:sldId id="386" r:id="rId23"/>
    <p:sldId id="387" r:id="rId24"/>
    <p:sldId id="388" r:id="rId25"/>
    <p:sldId id="389" r:id="rId26"/>
    <p:sldId id="390" r:id="rId27"/>
    <p:sldId id="391" r:id="rId28"/>
    <p:sldId id="392" r:id="rId29"/>
    <p:sldId id="393" r:id="rId30"/>
    <p:sldId id="394" r:id="rId31"/>
    <p:sldId id="395" r:id="rId32"/>
    <p:sldId id="396" r:id="rId33"/>
    <p:sldId id="397" r:id="rId34"/>
    <p:sldId id="398" r:id="rId35"/>
    <p:sldId id="399" r:id="rId36"/>
    <p:sldId id="370" r:id="rId37"/>
    <p:sldId id="365"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49" autoAdjust="0"/>
    <p:restoredTop sz="92802"/>
  </p:normalViewPr>
  <p:slideViewPr>
    <p:cSldViewPr>
      <p:cViewPr varScale="1">
        <p:scale>
          <a:sx n="81" d="100"/>
          <a:sy n="81" d="100"/>
        </p:scale>
        <p:origin x="1426"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slideMaster" Target="slideMasters/slideMaster1.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openxmlformats.org/officeDocument/2006/relationships/customXml" Target="../customXml/item3.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customXml" Target="../customXml/item2.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slideMaster" Target="slideMasters/slideMaster2.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B7860FB-CCC6-BA40-B6E5-185BEF390E22}"/>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5603" name="Rectangle 3">
            <a:extLst>
              <a:ext uri="{FF2B5EF4-FFF2-40B4-BE49-F238E27FC236}">
                <a16:creationId xmlns:a16="http://schemas.microsoft.com/office/drawing/2014/main" id="{C94B934C-1C3A-144F-83F0-406880498794}"/>
              </a:ext>
            </a:extLst>
          </p:cNvPr>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6148" name="Rectangle 4">
            <a:extLst>
              <a:ext uri="{FF2B5EF4-FFF2-40B4-BE49-F238E27FC236}">
                <a16:creationId xmlns:a16="http://schemas.microsoft.com/office/drawing/2014/main" id="{52E67904-911F-3747-BA56-0F7B5E251166}"/>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a:extLst>
              <a:ext uri="{FF2B5EF4-FFF2-40B4-BE49-F238E27FC236}">
                <a16:creationId xmlns:a16="http://schemas.microsoft.com/office/drawing/2014/main" id="{D3CE6B61-17D7-9941-9B2D-19F0EB89B55C}"/>
              </a:ext>
            </a:extLst>
          </p:cNvPr>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a:extLst>
              <a:ext uri="{FF2B5EF4-FFF2-40B4-BE49-F238E27FC236}">
                <a16:creationId xmlns:a16="http://schemas.microsoft.com/office/drawing/2014/main" id="{93C4BBA9-7E01-7645-8073-AF10676CA293}"/>
              </a:ext>
            </a:extLst>
          </p:cNvPr>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5607" name="Rectangle 7">
            <a:extLst>
              <a:ext uri="{FF2B5EF4-FFF2-40B4-BE49-F238E27FC236}">
                <a16:creationId xmlns:a16="http://schemas.microsoft.com/office/drawing/2014/main" id="{35C1F07B-CE34-9049-BB7D-A099E18DDB04}"/>
              </a:ext>
            </a:extLst>
          </p:cNvPr>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DBE1880F-B79D-D140-9BE4-C965A675BB9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E1880F-B79D-D140-9BE4-C965A675BB9A}" type="slidenum">
              <a:rPr kumimoji="0" lang="en-US" alt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3273061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AF6686-FF2C-4AAB-86EA-A1554C3EFC3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7401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E1880F-B79D-D140-9BE4-C965A675BB9A}" type="slidenum">
              <a:rPr lang="en-US" altLang="en-US" smtClean="0"/>
              <a:pPr/>
              <a:t>34</a:t>
            </a:fld>
            <a:endParaRPr lang="en-US" altLang="en-US"/>
          </a:p>
        </p:txBody>
      </p:sp>
    </p:spTree>
    <p:extLst>
      <p:ext uri="{BB962C8B-B14F-4D97-AF65-F5344CB8AC3E}">
        <p14:creationId xmlns:p14="http://schemas.microsoft.com/office/powerpoint/2010/main" val="1373530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2870E-8AFB-DD40-BB28-6E85C2FE3E57}"/>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8ED1CBE-227B-1048-8810-7AFB21E493F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6D9C1D5-49BA-444D-85D5-58A05C832384}"/>
              </a:ext>
            </a:extLst>
          </p:cNvPr>
          <p:cNvSpPr>
            <a:spLocks noGrp="1"/>
          </p:cNvSpPr>
          <p:nvPr>
            <p:ph type="dt" sz="half" idx="10"/>
          </p:nvPr>
        </p:nvSpPr>
        <p:spPr/>
        <p:txBody>
          <a:bodyPr/>
          <a:lstStyle/>
          <a:p>
            <a:pPr>
              <a:defRPr/>
            </a:pPr>
            <a:r>
              <a:rPr lang="en-US"/>
              <a:t>March 10, 2021</a:t>
            </a:r>
          </a:p>
        </p:txBody>
      </p:sp>
      <p:sp>
        <p:nvSpPr>
          <p:cNvPr id="5" name="Footer Placeholder 4">
            <a:extLst>
              <a:ext uri="{FF2B5EF4-FFF2-40B4-BE49-F238E27FC236}">
                <a16:creationId xmlns:a16="http://schemas.microsoft.com/office/drawing/2014/main" id="{D894F2F8-1ADA-7040-8929-6F838C071D3D}"/>
              </a:ext>
            </a:extLst>
          </p:cNvPr>
          <p:cNvSpPr>
            <a:spLocks noGrp="1"/>
          </p:cNvSpPr>
          <p:nvPr>
            <p:ph type="ftr" sz="quarter" idx="11"/>
          </p:nvPr>
        </p:nvSpPr>
        <p:spPr/>
        <p:txBody>
          <a:bodyPr/>
          <a:lstStyle/>
          <a:p>
            <a:pPr>
              <a:defRPr/>
            </a:pPr>
            <a:r>
              <a:rPr lang="en-US"/>
              <a:t>Sacramento County Health Authority Commission</a:t>
            </a:r>
          </a:p>
        </p:txBody>
      </p:sp>
      <p:sp>
        <p:nvSpPr>
          <p:cNvPr id="6" name="Slide Number Placeholder 5">
            <a:extLst>
              <a:ext uri="{FF2B5EF4-FFF2-40B4-BE49-F238E27FC236}">
                <a16:creationId xmlns:a16="http://schemas.microsoft.com/office/drawing/2014/main" id="{BA8CAD1B-96D8-7342-867A-BD2C3E1E859C}"/>
              </a:ext>
            </a:extLst>
          </p:cNvPr>
          <p:cNvSpPr>
            <a:spLocks noGrp="1"/>
          </p:cNvSpPr>
          <p:nvPr>
            <p:ph type="sldNum" sz="quarter" idx="12"/>
          </p:nvPr>
        </p:nvSpPr>
        <p:spPr/>
        <p:txBody>
          <a:bodyPr/>
          <a:lstStyle/>
          <a:p>
            <a:fld id="{A244A81F-683A-9340-A94A-079F5EC17313}" type="slidenum">
              <a:rPr lang="en-US" altLang="en-US" smtClean="0"/>
              <a:pPr/>
              <a:t>‹#›</a:t>
            </a:fld>
            <a:endParaRPr lang="en-US" altLang="en-US"/>
          </a:p>
        </p:txBody>
      </p:sp>
    </p:spTree>
    <p:extLst>
      <p:ext uri="{BB962C8B-B14F-4D97-AF65-F5344CB8AC3E}">
        <p14:creationId xmlns:p14="http://schemas.microsoft.com/office/powerpoint/2010/main" val="4106690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221DA-D6D5-8C46-A877-D1E540DDBE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9C1944-EA6E-2F4A-9A30-C5E19E1F49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A4917C-1E72-9249-87B5-58D452E371A7}"/>
              </a:ext>
            </a:extLst>
          </p:cNvPr>
          <p:cNvSpPr>
            <a:spLocks noGrp="1"/>
          </p:cNvSpPr>
          <p:nvPr>
            <p:ph type="dt" sz="half" idx="10"/>
          </p:nvPr>
        </p:nvSpPr>
        <p:spPr/>
        <p:txBody>
          <a:bodyPr/>
          <a:lstStyle/>
          <a:p>
            <a:pPr>
              <a:defRPr/>
            </a:pPr>
            <a:r>
              <a:rPr lang="en-US"/>
              <a:t>March 10, 2021</a:t>
            </a:r>
          </a:p>
        </p:txBody>
      </p:sp>
      <p:sp>
        <p:nvSpPr>
          <p:cNvPr id="5" name="Footer Placeholder 4">
            <a:extLst>
              <a:ext uri="{FF2B5EF4-FFF2-40B4-BE49-F238E27FC236}">
                <a16:creationId xmlns:a16="http://schemas.microsoft.com/office/drawing/2014/main" id="{AAB0437D-1721-9846-AC10-B11E5A2E9E60}"/>
              </a:ext>
            </a:extLst>
          </p:cNvPr>
          <p:cNvSpPr>
            <a:spLocks noGrp="1"/>
          </p:cNvSpPr>
          <p:nvPr>
            <p:ph type="ftr" sz="quarter" idx="11"/>
          </p:nvPr>
        </p:nvSpPr>
        <p:spPr/>
        <p:txBody>
          <a:bodyPr/>
          <a:lstStyle/>
          <a:p>
            <a:pPr>
              <a:defRPr/>
            </a:pPr>
            <a:r>
              <a:rPr lang="en-US"/>
              <a:t>Sacramento County Health Authority Commission</a:t>
            </a:r>
          </a:p>
        </p:txBody>
      </p:sp>
      <p:sp>
        <p:nvSpPr>
          <p:cNvPr id="6" name="Slide Number Placeholder 5">
            <a:extLst>
              <a:ext uri="{FF2B5EF4-FFF2-40B4-BE49-F238E27FC236}">
                <a16:creationId xmlns:a16="http://schemas.microsoft.com/office/drawing/2014/main" id="{7CD7CCF9-B0BF-9341-A235-B64AAE97DBD3}"/>
              </a:ext>
            </a:extLst>
          </p:cNvPr>
          <p:cNvSpPr>
            <a:spLocks noGrp="1"/>
          </p:cNvSpPr>
          <p:nvPr>
            <p:ph type="sldNum" sz="quarter" idx="12"/>
          </p:nvPr>
        </p:nvSpPr>
        <p:spPr/>
        <p:txBody>
          <a:bodyPr/>
          <a:lstStyle/>
          <a:p>
            <a:fld id="{6E8E7E35-D969-6C40-A09A-272AC3A800D2}" type="slidenum">
              <a:rPr lang="en-US" altLang="en-US" smtClean="0"/>
              <a:pPr/>
              <a:t>‹#›</a:t>
            </a:fld>
            <a:endParaRPr lang="en-US" altLang="en-US"/>
          </a:p>
        </p:txBody>
      </p:sp>
    </p:spTree>
    <p:extLst>
      <p:ext uri="{BB962C8B-B14F-4D97-AF65-F5344CB8AC3E}">
        <p14:creationId xmlns:p14="http://schemas.microsoft.com/office/powerpoint/2010/main" val="3249565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1180C9-86C4-0A46-8D12-92CAFE54268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60EBB7-5F7F-2041-A9C7-4BB56E0D9FF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CA77F7-E6AA-AC43-B8F3-1BFA56BB9210}"/>
              </a:ext>
            </a:extLst>
          </p:cNvPr>
          <p:cNvSpPr>
            <a:spLocks noGrp="1"/>
          </p:cNvSpPr>
          <p:nvPr>
            <p:ph type="dt" sz="half" idx="10"/>
          </p:nvPr>
        </p:nvSpPr>
        <p:spPr/>
        <p:txBody>
          <a:bodyPr/>
          <a:lstStyle/>
          <a:p>
            <a:pPr>
              <a:defRPr/>
            </a:pPr>
            <a:r>
              <a:rPr lang="en-US"/>
              <a:t>March 10, 2021</a:t>
            </a:r>
          </a:p>
        </p:txBody>
      </p:sp>
      <p:sp>
        <p:nvSpPr>
          <p:cNvPr id="5" name="Footer Placeholder 4">
            <a:extLst>
              <a:ext uri="{FF2B5EF4-FFF2-40B4-BE49-F238E27FC236}">
                <a16:creationId xmlns:a16="http://schemas.microsoft.com/office/drawing/2014/main" id="{C84D333B-F4BB-2A4D-B1BA-C689053C4838}"/>
              </a:ext>
            </a:extLst>
          </p:cNvPr>
          <p:cNvSpPr>
            <a:spLocks noGrp="1"/>
          </p:cNvSpPr>
          <p:nvPr>
            <p:ph type="ftr" sz="quarter" idx="11"/>
          </p:nvPr>
        </p:nvSpPr>
        <p:spPr/>
        <p:txBody>
          <a:bodyPr/>
          <a:lstStyle/>
          <a:p>
            <a:pPr>
              <a:defRPr/>
            </a:pPr>
            <a:r>
              <a:rPr lang="en-US"/>
              <a:t>Sacramento County Health Authority Commission</a:t>
            </a:r>
          </a:p>
        </p:txBody>
      </p:sp>
      <p:sp>
        <p:nvSpPr>
          <p:cNvPr id="6" name="Slide Number Placeholder 5">
            <a:extLst>
              <a:ext uri="{FF2B5EF4-FFF2-40B4-BE49-F238E27FC236}">
                <a16:creationId xmlns:a16="http://schemas.microsoft.com/office/drawing/2014/main" id="{79BD476E-2045-EB47-8D57-7FA4E65FEDE9}"/>
              </a:ext>
            </a:extLst>
          </p:cNvPr>
          <p:cNvSpPr>
            <a:spLocks noGrp="1"/>
          </p:cNvSpPr>
          <p:nvPr>
            <p:ph type="sldNum" sz="quarter" idx="12"/>
          </p:nvPr>
        </p:nvSpPr>
        <p:spPr/>
        <p:txBody>
          <a:bodyPr/>
          <a:lstStyle/>
          <a:p>
            <a:fld id="{D32D6801-BB4E-B147-A601-AE96D925C972}" type="slidenum">
              <a:rPr lang="en-US" altLang="en-US" smtClean="0"/>
              <a:pPr/>
              <a:t>‹#›</a:t>
            </a:fld>
            <a:endParaRPr lang="en-US" altLang="en-US"/>
          </a:p>
        </p:txBody>
      </p:sp>
    </p:spTree>
    <p:extLst>
      <p:ext uri="{BB962C8B-B14F-4D97-AF65-F5344CB8AC3E}">
        <p14:creationId xmlns:p14="http://schemas.microsoft.com/office/powerpoint/2010/main" val="4268901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2870E-8AFB-DD40-BB28-6E85C2FE3E57}"/>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8ED1CBE-227B-1048-8810-7AFB21E493F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6D9C1D5-49BA-444D-85D5-58A05C832384}"/>
              </a:ext>
            </a:extLst>
          </p:cNvPr>
          <p:cNvSpPr>
            <a:spLocks noGrp="1"/>
          </p:cNvSpPr>
          <p:nvPr>
            <p:ph type="dt" sz="half" idx="10"/>
          </p:nvPr>
        </p:nvSpPr>
        <p:spPr/>
        <p:txBody>
          <a:bodyPr/>
          <a:lstStyle/>
          <a:p>
            <a:pPr>
              <a:defRPr/>
            </a:pPr>
            <a:r>
              <a:rPr lang="en-US"/>
              <a:t>February 4, 2022</a:t>
            </a:r>
            <a:endParaRPr lang="en-US" dirty="0"/>
          </a:p>
        </p:txBody>
      </p:sp>
      <p:sp>
        <p:nvSpPr>
          <p:cNvPr id="5" name="Footer Placeholder 4">
            <a:extLst>
              <a:ext uri="{FF2B5EF4-FFF2-40B4-BE49-F238E27FC236}">
                <a16:creationId xmlns:a16="http://schemas.microsoft.com/office/drawing/2014/main" id="{D894F2F8-1ADA-7040-8929-6F838C071D3D}"/>
              </a:ext>
            </a:extLst>
          </p:cNvPr>
          <p:cNvSpPr>
            <a:spLocks noGrp="1"/>
          </p:cNvSpPr>
          <p:nvPr>
            <p:ph type="ftr" sz="quarter" idx="11"/>
          </p:nvPr>
        </p:nvSpPr>
        <p:spPr/>
        <p:txBody>
          <a:bodyPr/>
          <a:lstStyle/>
          <a:p>
            <a:pPr>
              <a:defRPr/>
            </a:pPr>
            <a:r>
              <a:rPr lang="en-US" dirty="0"/>
              <a:t>Sacramento County Health Authority Commission</a:t>
            </a:r>
          </a:p>
        </p:txBody>
      </p:sp>
      <p:sp>
        <p:nvSpPr>
          <p:cNvPr id="6" name="Slide Number Placeholder 5">
            <a:extLst>
              <a:ext uri="{FF2B5EF4-FFF2-40B4-BE49-F238E27FC236}">
                <a16:creationId xmlns:a16="http://schemas.microsoft.com/office/drawing/2014/main" id="{BA8CAD1B-96D8-7342-867A-BD2C3E1E859C}"/>
              </a:ext>
            </a:extLst>
          </p:cNvPr>
          <p:cNvSpPr>
            <a:spLocks noGrp="1"/>
          </p:cNvSpPr>
          <p:nvPr>
            <p:ph type="sldNum" sz="quarter" idx="12"/>
          </p:nvPr>
        </p:nvSpPr>
        <p:spPr/>
        <p:txBody>
          <a:bodyPr/>
          <a:lstStyle/>
          <a:p>
            <a:fld id="{A244A81F-683A-9340-A94A-079F5EC17313}" type="slidenum">
              <a:rPr lang="en-US" altLang="en-US" smtClean="0"/>
              <a:pPr/>
              <a:t>‹#›</a:t>
            </a:fld>
            <a:endParaRPr lang="en-US" altLang="en-US" dirty="0"/>
          </a:p>
        </p:txBody>
      </p:sp>
    </p:spTree>
    <p:extLst>
      <p:ext uri="{BB962C8B-B14F-4D97-AF65-F5344CB8AC3E}">
        <p14:creationId xmlns:p14="http://schemas.microsoft.com/office/powerpoint/2010/main" val="883176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DBD9D-1176-E04A-85F0-466611261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F35C9D-60CF-9741-B5CC-2CFB14C459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224F87-E714-574F-B403-5F1E6BDB62D9}"/>
              </a:ext>
            </a:extLst>
          </p:cNvPr>
          <p:cNvSpPr>
            <a:spLocks noGrp="1"/>
          </p:cNvSpPr>
          <p:nvPr>
            <p:ph type="dt" sz="half" idx="10"/>
          </p:nvPr>
        </p:nvSpPr>
        <p:spPr/>
        <p:txBody>
          <a:bodyPr/>
          <a:lstStyle/>
          <a:p>
            <a:pPr>
              <a:defRPr/>
            </a:pPr>
            <a:r>
              <a:rPr lang="en-US"/>
              <a:t>February 4, 2022</a:t>
            </a:r>
            <a:endParaRPr lang="en-US" dirty="0"/>
          </a:p>
        </p:txBody>
      </p:sp>
      <p:sp>
        <p:nvSpPr>
          <p:cNvPr id="5" name="Footer Placeholder 4">
            <a:extLst>
              <a:ext uri="{FF2B5EF4-FFF2-40B4-BE49-F238E27FC236}">
                <a16:creationId xmlns:a16="http://schemas.microsoft.com/office/drawing/2014/main" id="{2CAB24D6-44DA-A146-8E06-1C5FB0F3A271}"/>
              </a:ext>
            </a:extLst>
          </p:cNvPr>
          <p:cNvSpPr>
            <a:spLocks noGrp="1"/>
          </p:cNvSpPr>
          <p:nvPr>
            <p:ph type="ftr" sz="quarter" idx="11"/>
          </p:nvPr>
        </p:nvSpPr>
        <p:spPr/>
        <p:txBody>
          <a:bodyPr/>
          <a:lstStyle/>
          <a:p>
            <a:pPr>
              <a:defRPr/>
            </a:pPr>
            <a:r>
              <a:rPr lang="en-US" dirty="0"/>
              <a:t>Sacramento County Health Authority Commission</a:t>
            </a:r>
          </a:p>
        </p:txBody>
      </p:sp>
      <p:sp>
        <p:nvSpPr>
          <p:cNvPr id="6" name="Slide Number Placeholder 5">
            <a:extLst>
              <a:ext uri="{FF2B5EF4-FFF2-40B4-BE49-F238E27FC236}">
                <a16:creationId xmlns:a16="http://schemas.microsoft.com/office/drawing/2014/main" id="{1B5CE8C1-76F1-E948-8E5B-226FEE2AA923}"/>
              </a:ext>
            </a:extLst>
          </p:cNvPr>
          <p:cNvSpPr>
            <a:spLocks noGrp="1"/>
          </p:cNvSpPr>
          <p:nvPr>
            <p:ph type="sldNum" sz="quarter" idx="12"/>
          </p:nvPr>
        </p:nvSpPr>
        <p:spPr/>
        <p:txBody>
          <a:bodyPr/>
          <a:lstStyle/>
          <a:p>
            <a:fld id="{A23B9488-5153-9545-BEC4-A02F76299D23}" type="slidenum">
              <a:rPr lang="en-US" altLang="en-US" smtClean="0"/>
              <a:pPr/>
              <a:t>‹#›</a:t>
            </a:fld>
            <a:endParaRPr lang="en-US" altLang="en-US" dirty="0"/>
          </a:p>
        </p:txBody>
      </p:sp>
    </p:spTree>
    <p:extLst>
      <p:ext uri="{BB962C8B-B14F-4D97-AF65-F5344CB8AC3E}">
        <p14:creationId xmlns:p14="http://schemas.microsoft.com/office/powerpoint/2010/main" val="991705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F4052-AEAE-8E47-BACA-C2F18BA16B6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F5E583EE-37B6-DD4D-BAC1-AF9EC04C99C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CA2FEB-B7D0-3C45-950D-1FB7D60D8B17}"/>
              </a:ext>
            </a:extLst>
          </p:cNvPr>
          <p:cNvSpPr>
            <a:spLocks noGrp="1"/>
          </p:cNvSpPr>
          <p:nvPr>
            <p:ph type="dt" sz="half" idx="10"/>
          </p:nvPr>
        </p:nvSpPr>
        <p:spPr/>
        <p:txBody>
          <a:bodyPr/>
          <a:lstStyle/>
          <a:p>
            <a:pPr>
              <a:defRPr/>
            </a:pPr>
            <a:r>
              <a:rPr lang="en-US"/>
              <a:t>February 4, 2022</a:t>
            </a:r>
            <a:endParaRPr lang="en-US" dirty="0"/>
          </a:p>
        </p:txBody>
      </p:sp>
      <p:sp>
        <p:nvSpPr>
          <p:cNvPr id="5" name="Footer Placeholder 4">
            <a:extLst>
              <a:ext uri="{FF2B5EF4-FFF2-40B4-BE49-F238E27FC236}">
                <a16:creationId xmlns:a16="http://schemas.microsoft.com/office/drawing/2014/main" id="{3CEA4B54-A296-D049-8A1E-42080D0615B2}"/>
              </a:ext>
            </a:extLst>
          </p:cNvPr>
          <p:cNvSpPr>
            <a:spLocks noGrp="1"/>
          </p:cNvSpPr>
          <p:nvPr>
            <p:ph type="ftr" sz="quarter" idx="11"/>
          </p:nvPr>
        </p:nvSpPr>
        <p:spPr/>
        <p:txBody>
          <a:bodyPr/>
          <a:lstStyle/>
          <a:p>
            <a:pPr>
              <a:defRPr/>
            </a:pPr>
            <a:r>
              <a:rPr lang="en-US" dirty="0"/>
              <a:t>Sacramento County Health Authority Commission</a:t>
            </a:r>
          </a:p>
        </p:txBody>
      </p:sp>
      <p:sp>
        <p:nvSpPr>
          <p:cNvPr id="6" name="Slide Number Placeholder 5">
            <a:extLst>
              <a:ext uri="{FF2B5EF4-FFF2-40B4-BE49-F238E27FC236}">
                <a16:creationId xmlns:a16="http://schemas.microsoft.com/office/drawing/2014/main" id="{C7E5E2E0-82CA-F545-8EA9-C833F4B22447}"/>
              </a:ext>
            </a:extLst>
          </p:cNvPr>
          <p:cNvSpPr>
            <a:spLocks noGrp="1"/>
          </p:cNvSpPr>
          <p:nvPr>
            <p:ph type="sldNum" sz="quarter" idx="12"/>
          </p:nvPr>
        </p:nvSpPr>
        <p:spPr/>
        <p:txBody>
          <a:bodyPr/>
          <a:lstStyle/>
          <a:p>
            <a:fld id="{C691EDFF-55E2-1E49-8743-636E913641CD}" type="slidenum">
              <a:rPr lang="en-US" altLang="en-US" smtClean="0"/>
              <a:pPr/>
              <a:t>‹#›</a:t>
            </a:fld>
            <a:endParaRPr lang="en-US" altLang="en-US" dirty="0"/>
          </a:p>
        </p:txBody>
      </p:sp>
    </p:spTree>
    <p:extLst>
      <p:ext uri="{BB962C8B-B14F-4D97-AF65-F5344CB8AC3E}">
        <p14:creationId xmlns:p14="http://schemas.microsoft.com/office/powerpoint/2010/main" val="3941186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33F7B-D03F-1F4A-AF8E-D88CE8D441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2CD48A-5E3F-DE4B-AD9A-C4F1EA5208F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8C3A0F-3367-674F-809B-551307F4CD44}"/>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FE2CF1-0AC7-C046-A695-48FECC125C3F}"/>
              </a:ext>
            </a:extLst>
          </p:cNvPr>
          <p:cNvSpPr>
            <a:spLocks noGrp="1"/>
          </p:cNvSpPr>
          <p:nvPr>
            <p:ph type="dt" sz="half" idx="10"/>
          </p:nvPr>
        </p:nvSpPr>
        <p:spPr/>
        <p:txBody>
          <a:bodyPr/>
          <a:lstStyle/>
          <a:p>
            <a:pPr>
              <a:defRPr/>
            </a:pPr>
            <a:r>
              <a:rPr lang="en-US"/>
              <a:t>February 4, 2022</a:t>
            </a:r>
            <a:endParaRPr lang="en-US" dirty="0"/>
          </a:p>
        </p:txBody>
      </p:sp>
      <p:sp>
        <p:nvSpPr>
          <p:cNvPr id="6" name="Footer Placeholder 5">
            <a:extLst>
              <a:ext uri="{FF2B5EF4-FFF2-40B4-BE49-F238E27FC236}">
                <a16:creationId xmlns:a16="http://schemas.microsoft.com/office/drawing/2014/main" id="{97BBD491-8D74-7941-A457-4E41CC045A4F}"/>
              </a:ext>
            </a:extLst>
          </p:cNvPr>
          <p:cNvSpPr>
            <a:spLocks noGrp="1"/>
          </p:cNvSpPr>
          <p:nvPr>
            <p:ph type="ftr" sz="quarter" idx="11"/>
          </p:nvPr>
        </p:nvSpPr>
        <p:spPr/>
        <p:txBody>
          <a:bodyPr/>
          <a:lstStyle/>
          <a:p>
            <a:pPr>
              <a:defRPr/>
            </a:pPr>
            <a:r>
              <a:rPr lang="en-US" dirty="0"/>
              <a:t>Sacramento County Health Authority Commission</a:t>
            </a:r>
          </a:p>
        </p:txBody>
      </p:sp>
      <p:sp>
        <p:nvSpPr>
          <p:cNvPr id="7" name="Slide Number Placeholder 6">
            <a:extLst>
              <a:ext uri="{FF2B5EF4-FFF2-40B4-BE49-F238E27FC236}">
                <a16:creationId xmlns:a16="http://schemas.microsoft.com/office/drawing/2014/main" id="{7A00AA0B-F554-924F-BD8B-757EB2DAB93C}"/>
              </a:ext>
            </a:extLst>
          </p:cNvPr>
          <p:cNvSpPr>
            <a:spLocks noGrp="1"/>
          </p:cNvSpPr>
          <p:nvPr>
            <p:ph type="sldNum" sz="quarter" idx="12"/>
          </p:nvPr>
        </p:nvSpPr>
        <p:spPr/>
        <p:txBody>
          <a:bodyPr/>
          <a:lstStyle/>
          <a:p>
            <a:fld id="{172546A2-BE3C-FF4C-9355-AF5D24F8EBBB}" type="slidenum">
              <a:rPr lang="en-US" altLang="en-US" smtClean="0"/>
              <a:pPr/>
              <a:t>‹#›</a:t>
            </a:fld>
            <a:endParaRPr lang="en-US" altLang="en-US" dirty="0"/>
          </a:p>
        </p:txBody>
      </p:sp>
    </p:spTree>
    <p:extLst>
      <p:ext uri="{BB962C8B-B14F-4D97-AF65-F5344CB8AC3E}">
        <p14:creationId xmlns:p14="http://schemas.microsoft.com/office/powerpoint/2010/main" val="2195605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1F673-42FF-0742-ABE3-25ED7EFE3F38}"/>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4C7596-AD42-0341-B30A-71E310E1BD4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7493BCE-9798-B34D-A1DA-B4822DBB2E6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240132-17E7-8D43-A148-2413F74BDE8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4EB3117-9A8A-AC46-9987-F18F7F0476F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E75F71-3A59-144F-830B-7E7E37E04D3F}"/>
              </a:ext>
            </a:extLst>
          </p:cNvPr>
          <p:cNvSpPr>
            <a:spLocks noGrp="1"/>
          </p:cNvSpPr>
          <p:nvPr>
            <p:ph type="dt" sz="half" idx="10"/>
          </p:nvPr>
        </p:nvSpPr>
        <p:spPr/>
        <p:txBody>
          <a:bodyPr/>
          <a:lstStyle/>
          <a:p>
            <a:pPr>
              <a:defRPr/>
            </a:pPr>
            <a:r>
              <a:rPr lang="en-US"/>
              <a:t>February 4, 2022</a:t>
            </a:r>
            <a:endParaRPr lang="en-US" dirty="0"/>
          </a:p>
        </p:txBody>
      </p:sp>
      <p:sp>
        <p:nvSpPr>
          <p:cNvPr id="8" name="Footer Placeholder 7">
            <a:extLst>
              <a:ext uri="{FF2B5EF4-FFF2-40B4-BE49-F238E27FC236}">
                <a16:creationId xmlns:a16="http://schemas.microsoft.com/office/drawing/2014/main" id="{E30E1A18-FC3E-614B-BF7D-2D8F83E06714}"/>
              </a:ext>
            </a:extLst>
          </p:cNvPr>
          <p:cNvSpPr>
            <a:spLocks noGrp="1"/>
          </p:cNvSpPr>
          <p:nvPr>
            <p:ph type="ftr" sz="quarter" idx="11"/>
          </p:nvPr>
        </p:nvSpPr>
        <p:spPr/>
        <p:txBody>
          <a:bodyPr/>
          <a:lstStyle/>
          <a:p>
            <a:pPr>
              <a:defRPr/>
            </a:pPr>
            <a:r>
              <a:rPr lang="en-US" dirty="0"/>
              <a:t>Sacramento County Health Authority Commission</a:t>
            </a:r>
          </a:p>
        </p:txBody>
      </p:sp>
      <p:sp>
        <p:nvSpPr>
          <p:cNvPr id="9" name="Slide Number Placeholder 8">
            <a:extLst>
              <a:ext uri="{FF2B5EF4-FFF2-40B4-BE49-F238E27FC236}">
                <a16:creationId xmlns:a16="http://schemas.microsoft.com/office/drawing/2014/main" id="{BFC56699-98BD-6841-A168-7025F8A732F3}"/>
              </a:ext>
            </a:extLst>
          </p:cNvPr>
          <p:cNvSpPr>
            <a:spLocks noGrp="1"/>
          </p:cNvSpPr>
          <p:nvPr>
            <p:ph type="sldNum" sz="quarter" idx="12"/>
          </p:nvPr>
        </p:nvSpPr>
        <p:spPr/>
        <p:txBody>
          <a:bodyPr/>
          <a:lstStyle/>
          <a:p>
            <a:fld id="{968882E9-0660-4D44-B734-B80213098F8C}" type="slidenum">
              <a:rPr lang="en-US" altLang="en-US" smtClean="0"/>
              <a:pPr/>
              <a:t>‹#›</a:t>
            </a:fld>
            <a:endParaRPr lang="en-US" altLang="en-US" dirty="0"/>
          </a:p>
        </p:txBody>
      </p:sp>
    </p:spTree>
    <p:extLst>
      <p:ext uri="{BB962C8B-B14F-4D97-AF65-F5344CB8AC3E}">
        <p14:creationId xmlns:p14="http://schemas.microsoft.com/office/powerpoint/2010/main" val="26925745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85AB3-4F45-1D4B-A687-3833DEC408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A432D-9430-704F-B7BE-4636F14F6628}"/>
              </a:ext>
            </a:extLst>
          </p:cNvPr>
          <p:cNvSpPr>
            <a:spLocks noGrp="1"/>
          </p:cNvSpPr>
          <p:nvPr>
            <p:ph type="dt" sz="half" idx="10"/>
          </p:nvPr>
        </p:nvSpPr>
        <p:spPr/>
        <p:txBody>
          <a:bodyPr/>
          <a:lstStyle/>
          <a:p>
            <a:pPr>
              <a:defRPr/>
            </a:pPr>
            <a:r>
              <a:rPr lang="en-US"/>
              <a:t>February 4, 2022</a:t>
            </a:r>
            <a:endParaRPr lang="en-US" dirty="0"/>
          </a:p>
        </p:txBody>
      </p:sp>
      <p:sp>
        <p:nvSpPr>
          <p:cNvPr id="4" name="Footer Placeholder 3">
            <a:extLst>
              <a:ext uri="{FF2B5EF4-FFF2-40B4-BE49-F238E27FC236}">
                <a16:creationId xmlns:a16="http://schemas.microsoft.com/office/drawing/2014/main" id="{0448BD9E-3B0E-484E-9EF4-9B2B515E9BCD}"/>
              </a:ext>
            </a:extLst>
          </p:cNvPr>
          <p:cNvSpPr>
            <a:spLocks noGrp="1"/>
          </p:cNvSpPr>
          <p:nvPr>
            <p:ph type="ftr" sz="quarter" idx="11"/>
          </p:nvPr>
        </p:nvSpPr>
        <p:spPr/>
        <p:txBody>
          <a:bodyPr/>
          <a:lstStyle/>
          <a:p>
            <a:pPr>
              <a:defRPr/>
            </a:pPr>
            <a:r>
              <a:rPr lang="en-US" dirty="0"/>
              <a:t>Sacramento County Health Authority Commission</a:t>
            </a:r>
          </a:p>
        </p:txBody>
      </p:sp>
      <p:sp>
        <p:nvSpPr>
          <p:cNvPr id="5" name="Slide Number Placeholder 4">
            <a:extLst>
              <a:ext uri="{FF2B5EF4-FFF2-40B4-BE49-F238E27FC236}">
                <a16:creationId xmlns:a16="http://schemas.microsoft.com/office/drawing/2014/main" id="{1BB9C7DF-CC20-B945-9BD6-844014744DF3}"/>
              </a:ext>
            </a:extLst>
          </p:cNvPr>
          <p:cNvSpPr>
            <a:spLocks noGrp="1"/>
          </p:cNvSpPr>
          <p:nvPr>
            <p:ph type="sldNum" sz="quarter" idx="12"/>
          </p:nvPr>
        </p:nvSpPr>
        <p:spPr/>
        <p:txBody>
          <a:bodyPr/>
          <a:lstStyle/>
          <a:p>
            <a:fld id="{6C35543A-59AA-704D-BCDA-320F7929E31D}" type="slidenum">
              <a:rPr lang="en-US" altLang="en-US" smtClean="0"/>
              <a:pPr/>
              <a:t>‹#›</a:t>
            </a:fld>
            <a:endParaRPr lang="en-US" altLang="en-US" dirty="0"/>
          </a:p>
        </p:txBody>
      </p:sp>
    </p:spTree>
    <p:extLst>
      <p:ext uri="{BB962C8B-B14F-4D97-AF65-F5344CB8AC3E}">
        <p14:creationId xmlns:p14="http://schemas.microsoft.com/office/powerpoint/2010/main" val="4031920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C106D0-9233-1D44-A579-96A16146D2F8}"/>
              </a:ext>
            </a:extLst>
          </p:cNvPr>
          <p:cNvSpPr>
            <a:spLocks noGrp="1"/>
          </p:cNvSpPr>
          <p:nvPr>
            <p:ph type="dt" sz="half" idx="10"/>
          </p:nvPr>
        </p:nvSpPr>
        <p:spPr/>
        <p:txBody>
          <a:bodyPr/>
          <a:lstStyle/>
          <a:p>
            <a:pPr>
              <a:defRPr/>
            </a:pPr>
            <a:r>
              <a:rPr lang="en-US"/>
              <a:t>February 4, 2022</a:t>
            </a:r>
            <a:endParaRPr lang="en-US" dirty="0"/>
          </a:p>
        </p:txBody>
      </p:sp>
      <p:sp>
        <p:nvSpPr>
          <p:cNvPr id="3" name="Footer Placeholder 2">
            <a:extLst>
              <a:ext uri="{FF2B5EF4-FFF2-40B4-BE49-F238E27FC236}">
                <a16:creationId xmlns:a16="http://schemas.microsoft.com/office/drawing/2014/main" id="{AA3C4F8D-CF10-E541-B19A-5D01F52FA89F}"/>
              </a:ext>
            </a:extLst>
          </p:cNvPr>
          <p:cNvSpPr>
            <a:spLocks noGrp="1"/>
          </p:cNvSpPr>
          <p:nvPr>
            <p:ph type="ftr" sz="quarter" idx="11"/>
          </p:nvPr>
        </p:nvSpPr>
        <p:spPr/>
        <p:txBody>
          <a:bodyPr/>
          <a:lstStyle/>
          <a:p>
            <a:pPr>
              <a:defRPr/>
            </a:pPr>
            <a:r>
              <a:rPr lang="en-US" dirty="0"/>
              <a:t>Sacramento County Health Authority Commission</a:t>
            </a:r>
          </a:p>
        </p:txBody>
      </p:sp>
      <p:sp>
        <p:nvSpPr>
          <p:cNvPr id="4" name="Slide Number Placeholder 3">
            <a:extLst>
              <a:ext uri="{FF2B5EF4-FFF2-40B4-BE49-F238E27FC236}">
                <a16:creationId xmlns:a16="http://schemas.microsoft.com/office/drawing/2014/main" id="{34B9D80B-0088-314C-BD6A-3DDAB247A5C9}"/>
              </a:ext>
            </a:extLst>
          </p:cNvPr>
          <p:cNvSpPr>
            <a:spLocks noGrp="1"/>
          </p:cNvSpPr>
          <p:nvPr>
            <p:ph type="sldNum" sz="quarter" idx="12"/>
          </p:nvPr>
        </p:nvSpPr>
        <p:spPr/>
        <p:txBody>
          <a:bodyPr/>
          <a:lstStyle/>
          <a:p>
            <a:fld id="{2D36B148-8962-454D-ABB1-98E6B103F937}" type="slidenum">
              <a:rPr lang="en-US" altLang="en-US" smtClean="0"/>
              <a:pPr/>
              <a:t>‹#›</a:t>
            </a:fld>
            <a:endParaRPr lang="en-US" altLang="en-US" dirty="0"/>
          </a:p>
        </p:txBody>
      </p:sp>
    </p:spTree>
    <p:extLst>
      <p:ext uri="{BB962C8B-B14F-4D97-AF65-F5344CB8AC3E}">
        <p14:creationId xmlns:p14="http://schemas.microsoft.com/office/powerpoint/2010/main" val="15084168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C8D57-1CD3-3245-AD98-7EEA42B2E44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E631055-E04D-6D45-BFF6-9C4365427E0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D14510-800C-C744-B4D4-2F87FA6824C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072F886-5E7C-494A-9087-B701ADAF3BA8}"/>
              </a:ext>
            </a:extLst>
          </p:cNvPr>
          <p:cNvSpPr>
            <a:spLocks noGrp="1"/>
          </p:cNvSpPr>
          <p:nvPr>
            <p:ph type="dt" sz="half" idx="10"/>
          </p:nvPr>
        </p:nvSpPr>
        <p:spPr/>
        <p:txBody>
          <a:bodyPr/>
          <a:lstStyle/>
          <a:p>
            <a:pPr>
              <a:defRPr/>
            </a:pPr>
            <a:r>
              <a:rPr lang="en-US"/>
              <a:t>February 4, 2022</a:t>
            </a:r>
            <a:endParaRPr lang="en-US" dirty="0"/>
          </a:p>
        </p:txBody>
      </p:sp>
      <p:sp>
        <p:nvSpPr>
          <p:cNvPr id="6" name="Footer Placeholder 5">
            <a:extLst>
              <a:ext uri="{FF2B5EF4-FFF2-40B4-BE49-F238E27FC236}">
                <a16:creationId xmlns:a16="http://schemas.microsoft.com/office/drawing/2014/main" id="{1B8E891C-91D2-7E41-B054-B3CED0B8A6A8}"/>
              </a:ext>
            </a:extLst>
          </p:cNvPr>
          <p:cNvSpPr>
            <a:spLocks noGrp="1"/>
          </p:cNvSpPr>
          <p:nvPr>
            <p:ph type="ftr" sz="quarter" idx="11"/>
          </p:nvPr>
        </p:nvSpPr>
        <p:spPr/>
        <p:txBody>
          <a:bodyPr/>
          <a:lstStyle/>
          <a:p>
            <a:pPr>
              <a:defRPr/>
            </a:pPr>
            <a:r>
              <a:rPr lang="en-US" dirty="0"/>
              <a:t>Sacramento County Health Authority Commission</a:t>
            </a:r>
          </a:p>
        </p:txBody>
      </p:sp>
      <p:sp>
        <p:nvSpPr>
          <p:cNvPr id="7" name="Slide Number Placeholder 6">
            <a:extLst>
              <a:ext uri="{FF2B5EF4-FFF2-40B4-BE49-F238E27FC236}">
                <a16:creationId xmlns:a16="http://schemas.microsoft.com/office/drawing/2014/main" id="{1432C219-D87E-6C4A-ABC1-6EB247E2CB8E}"/>
              </a:ext>
            </a:extLst>
          </p:cNvPr>
          <p:cNvSpPr>
            <a:spLocks noGrp="1"/>
          </p:cNvSpPr>
          <p:nvPr>
            <p:ph type="sldNum" sz="quarter" idx="12"/>
          </p:nvPr>
        </p:nvSpPr>
        <p:spPr/>
        <p:txBody>
          <a:bodyPr/>
          <a:lstStyle/>
          <a:p>
            <a:fld id="{2B2F8353-5DC3-B040-B306-70B8951DAD5C}" type="slidenum">
              <a:rPr lang="en-US" altLang="en-US" smtClean="0"/>
              <a:pPr/>
              <a:t>‹#›</a:t>
            </a:fld>
            <a:endParaRPr lang="en-US" altLang="en-US" dirty="0"/>
          </a:p>
        </p:txBody>
      </p:sp>
    </p:spTree>
    <p:extLst>
      <p:ext uri="{BB962C8B-B14F-4D97-AF65-F5344CB8AC3E}">
        <p14:creationId xmlns:p14="http://schemas.microsoft.com/office/powerpoint/2010/main" val="329830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DBD9D-1176-E04A-85F0-466611261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F35C9D-60CF-9741-B5CC-2CFB14C459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224F87-E714-574F-B403-5F1E6BDB62D9}"/>
              </a:ext>
            </a:extLst>
          </p:cNvPr>
          <p:cNvSpPr>
            <a:spLocks noGrp="1"/>
          </p:cNvSpPr>
          <p:nvPr>
            <p:ph type="dt" sz="half" idx="10"/>
          </p:nvPr>
        </p:nvSpPr>
        <p:spPr/>
        <p:txBody>
          <a:bodyPr/>
          <a:lstStyle/>
          <a:p>
            <a:pPr>
              <a:defRPr/>
            </a:pPr>
            <a:r>
              <a:rPr lang="en-US"/>
              <a:t>March 10, 2021</a:t>
            </a:r>
          </a:p>
        </p:txBody>
      </p:sp>
      <p:sp>
        <p:nvSpPr>
          <p:cNvPr id="5" name="Footer Placeholder 4">
            <a:extLst>
              <a:ext uri="{FF2B5EF4-FFF2-40B4-BE49-F238E27FC236}">
                <a16:creationId xmlns:a16="http://schemas.microsoft.com/office/drawing/2014/main" id="{2CAB24D6-44DA-A146-8E06-1C5FB0F3A271}"/>
              </a:ext>
            </a:extLst>
          </p:cNvPr>
          <p:cNvSpPr>
            <a:spLocks noGrp="1"/>
          </p:cNvSpPr>
          <p:nvPr>
            <p:ph type="ftr" sz="quarter" idx="11"/>
          </p:nvPr>
        </p:nvSpPr>
        <p:spPr/>
        <p:txBody>
          <a:bodyPr/>
          <a:lstStyle/>
          <a:p>
            <a:pPr>
              <a:defRPr/>
            </a:pPr>
            <a:r>
              <a:rPr lang="en-US"/>
              <a:t>Sacramento County Health Authority Commission</a:t>
            </a:r>
          </a:p>
        </p:txBody>
      </p:sp>
      <p:sp>
        <p:nvSpPr>
          <p:cNvPr id="6" name="Slide Number Placeholder 5">
            <a:extLst>
              <a:ext uri="{FF2B5EF4-FFF2-40B4-BE49-F238E27FC236}">
                <a16:creationId xmlns:a16="http://schemas.microsoft.com/office/drawing/2014/main" id="{1B5CE8C1-76F1-E948-8E5B-226FEE2AA923}"/>
              </a:ext>
            </a:extLst>
          </p:cNvPr>
          <p:cNvSpPr>
            <a:spLocks noGrp="1"/>
          </p:cNvSpPr>
          <p:nvPr>
            <p:ph type="sldNum" sz="quarter" idx="12"/>
          </p:nvPr>
        </p:nvSpPr>
        <p:spPr/>
        <p:txBody>
          <a:bodyPr/>
          <a:lstStyle/>
          <a:p>
            <a:fld id="{A23B9488-5153-9545-BEC4-A02F76299D23}" type="slidenum">
              <a:rPr lang="en-US" altLang="en-US" smtClean="0"/>
              <a:pPr/>
              <a:t>‹#›</a:t>
            </a:fld>
            <a:endParaRPr lang="en-US" altLang="en-US"/>
          </a:p>
        </p:txBody>
      </p:sp>
    </p:spTree>
    <p:extLst>
      <p:ext uri="{BB962C8B-B14F-4D97-AF65-F5344CB8AC3E}">
        <p14:creationId xmlns:p14="http://schemas.microsoft.com/office/powerpoint/2010/main" val="38359434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40ABE-C57A-7343-B8D5-0609C94193C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509B8925-564A-764D-947E-F814B5812A6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a:extLst>
              <a:ext uri="{FF2B5EF4-FFF2-40B4-BE49-F238E27FC236}">
                <a16:creationId xmlns:a16="http://schemas.microsoft.com/office/drawing/2014/main" id="{4CDDAAF8-A12B-8C4E-B692-A53B048A7BE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02EBA5F-B684-DF4F-A3EB-F05986F3DEB0}"/>
              </a:ext>
            </a:extLst>
          </p:cNvPr>
          <p:cNvSpPr>
            <a:spLocks noGrp="1"/>
          </p:cNvSpPr>
          <p:nvPr>
            <p:ph type="dt" sz="half" idx="10"/>
          </p:nvPr>
        </p:nvSpPr>
        <p:spPr/>
        <p:txBody>
          <a:bodyPr/>
          <a:lstStyle/>
          <a:p>
            <a:pPr>
              <a:defRPr/>
            </a:pPr>
            <a:r>
              <a:rPr lang="en-US"/>
              <a:t>February 4, 2022</a:t>
            </a:r>
            <a:endParaRPr lang="en-US" dirty="0"/>
          </a:p>
        </p:txBody>
      </p:sp>
      <p:sp>
        <p:nvSpPr>
          <p:cNvPr id="6" name="Footer Placeholder 5">
            <a:extLst>
              <a:ext uri="{FF2B5EF4-FFF2-40B4-BE49-F238E27FC236}">
                <a16:creationId xmlns:a16="http://schemas.microsoft.com/office/drawing/2014/main" id="{3F587D6B-7541-DE49-9725-2D6C85AA0A56}"/>
              </a:ext>
            </a:extLst>
          </p:cNvPr>
          <p:cNvSpPr>
            <a:spLocks noGrp="1"/>
          </p:cNvSpPr>
          <p:nvPr>
            <p:ph type="ftr" sz="quarter" idx="11"/>
          </p:nvPr>
        </p:nvSpPr>
        <p:spPr/>
        <p:txBody>
          <a:bodyPr/>
          <a:lstStyle/>
          <a:p>
            <a:pPr>
              <a:defRPr/>
            </a:pPr>
            <a:r>
              <a:rPr lang="en-US" dirty="0"/>
              <a:t>Sacramento County Health Authority Commission</a:t>
            </a:r>
          </a:p>
        </p:txBody>
      </p:sp>
      <p:sp>
        <p:nvSpPr>
          <p:cNvPr id="7" name="Slide Number Placeholder 6">
            <a:extLst>
              <a:ext uri="{FF2B5EF4-FFF2-40B4-BE49-F238E27FC236}">
                <a16:creationId xmlns:a16="http://schemas.microsoft.com/office/drawing/2014/main" id="{B1747107-E1BD-E84C-A07B-5A7D990FEC70}"/>
              </a:ext>
            </a:extLst>
          </p:cNvPr>
          <p:cNvSpPr>
            <a:spLocks noGrp="1"/>
          </p:cNvSpPr>
          <p:nvPr>
            <p:ph type="sldNum" sz="quarter" idx="12"/>
          </p:nvPr>
        </p:nvSpPr>
        <p:spPr/>
        <p:txBody>
          <a:bodyPr/>
          <a:lstStyle/>
          <a:p>
            <a:fld id="{5A2672BE-BD11-0647-9A40-23FC29EE9C1C}" type="slidenum">
              <a:rPr lang="en-US" altLang="en-US" smtClean="0"/>
              <a:pPr/>
              <a:t>‹#›</a:t>
            </a:fld>
            <a:endParaRPr lang="en-US" altLang="en-US" dirty="0"/>
          </a:p>
        </p:txBody>
      </p:sp>
    </p:spTree>
    <p:extLst>
      <p:ext uri="{BB962C8B-B14F-4D97-AF65-F5344CB8AC3E}">
        <p14:creationId xmlns:p14="http://schemas.microsoft.com/office/powerpoint/2010/main" val="40183557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221DA-D6D5-8C46-A877-D1E540DDBE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9C1944-EA6E-2F4A-9A30-C5E19E1F49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A4917C-1E72-9249-87B5-58D452E371A7}"/>
              </a:ext>
            </a:extLst>
          </p:cNvPr>
          <p:cNvSpPr>
            <a:spLocks noGrp="1"/>
          </p:cNvSpPr>
          <p:nvPr>
            <p:ph type="dt" sz="half" idx="10"/>
          </p:nvPr>
        </p:nvSpPr>
        <p:spPr/>
        <p:txBody>
          <a:bodyPr/>
          <a:lstStyle/>
          <a:p>
            <a:pPr>
              <a:defRPr/>
            </a:pPr>
            <a:r>
              <a:rPr lang="en-US"/>
              <a:t>February 4, 2022</a:t>
            </a:r>
            <a:endParaRPr lang="en-US" dirty="0"/>
          </a:p>
        </p:txBody>
      </p:sp>
      <p:sp>
        <p:nvSpPr>
          <p:cNvPr id="5" name="Footer Placeholder 4">
            <a:extLst>
              <a:ext uri="{FF2B5EF4-FFF2-40B4-BE49-F238E27FC236}">
                <a16:creationId xmlns:a16="http://schemas.microsoft.com/office/drawing/2014/main" id="{AAB0437D-1721-9846-AC10-B11E5A2E9E60}"/>
              </a:ext>
            </a:extLst>
          </p:cNvPr>
          <p:cNvSpPr>
            <a:spLocks noGrp="1"/>
          </p:cNvSpPr>
          <p:nvPr>
            <p:ph type="ftr" sz="quarter" idx="11"/>
          </p:nvPr>
        </p:nvSpPr>
        <p:spPr/>
        <p:txBody>
          <a:bodyPr/>
          <a:lstStyle/>
          <a:p>
            <a:pPr>
              <a:defRPr/>
            </a:pPr>
            <a:r>
              <a:rPr lang="en-US" dirty="0"/>
              <a:t>Sacramento County Health Authority Commission</a:t>
            </a:r>
          </a:p>
        </p:txBody>
      </p:sp>
      <p:sp>
        <p:nvSpPr>
          <p:cNvPr id="6" name="Slide Number Placeholder 5">
            <a:extLst>
              <a:ext uri="{FF2B5EF4-FFF2-40B4-BE49-F238E27FC236}">
                <a16:creationId xmlns:a16="http://schemas.microsoft.com/office/drawing/2014/main" id="{7CD7CCF9-B0BF-9341-A235-B64AAE97DBD3}"/>
              </a:ext>
            </a:extLst>
          </p:cNvPr>
          <p:cNvSpPr>
            <a:spLocks noGrp="1"/>
          </p:cNvSpPr>
          <p:nvPr>
            <p:ph type="sldNum" sz="quarter" idx="12"/>
          </p:nvPr>
        </p:nvSpPr>
        <p:spPr/>
        <p:txBody>
          <a:bodyPr/>
          <a:lstStyle/>
          <a:p>
            <a:fld id="{6E8E7E35-D969-6C40-A09A-272AC3A800D2}" type="slidenum">
              <a:rPr lang="en-US" altLang="en-US" smtClean="0"/>
              <a:pPr/>
              <a:t>‹#›</a:t>
            </a:fld>
            <a:endParaRPr lang="en-US" altLang="en-US" dirty="0"/>
          </a:p>
        </p:txBody>
      </p:sp>
    </p:spTree>
    <p:extLst>
      <p:ext uri="{BB962C8B-B14F-4D97-AF65-F5344CB8AC3E}">
        <p14:creationId xmlns:p14="http://schemas.microsoft.com/office/powerpoint/2010/main" val="22943083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1180C9-86C4-0A46-8D12-92CAFE54268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60EBB7-5F7F-2041-A9C7-4BB56E0D9FF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CA77F7-E6AA-AC43-B8F3-1BFA56BB9210}"/>
              </a:ext>
            </a:extLst>
          </p:cNvPr>
          <p:cNvSpPr>
            <a:spLocks noGrp="1"/>
          </p:cNvSpPr>
          <p:nvPr>
            <p:ph type="dt" sz="half" idx="10"/>
          </p:nvPr>
        </p:nvSpPr>
        <p:spPr/>
        <p:txBody>
          <a:bodyPr/>
          <a:lstStyle/>
          <a:p>
            <a:pPr>
              <a:defRPr/>
            </a:pPr>
            <a:r>
              <a:rPr lang="en-US"/>
              <a:t>February 4, 2022</a:t>
            </a:r>
            <a:endParaRPr lang="en-US" dirty="0"/>
          </a:p>
        </p:txBody>
      </p:sp>
      <p:sp>
        <p:nvSpPr>
          <p:cNvPr id="5" name="Footer Placeholder 4">
            <a:extLst>
              <a:ext uri="{FF2B5EF4-FFF2-40B4-BE49-F238E27FC236}">
                <a16:creationId xmlns:a16="http://schemas.microsoft.com/office/drawing/2014/main" id="{C84D333B-F4BB-2A4D-B1BA-C689053C4838}"/>
              </a:ext>
            </a:extLst>
          </p:cNvPr>
          <p:cNvSpPr>
            <a:spLocks noGrp="1"/>
          </p:cNvSpPr>
          <p:nvPr>
            <p:ph type="ftr" sz="quarter" idx="11"/>
          </p:nvPr>
        </p:nvSpPr>
        <p:spPr/>
        <p:txBody>
          <a:bodyPr/>
          <a:lstStyle/>
          <a:p>
            <a:pPr>
              <a:defRPr/>
            </a:pPr>
            <a:r>
              <a:rPr lang="en-US" dirty="0"/>
              <a:t>Sacramento County Health Authority Commission</a:t>
            </a:r>
          </a:p>
        </p:txBody>
      </p:sp>
      <p:sp>
        <p:nvSpPr>
          <p:cNvPr id="6" name="Slide Number Placeholder 5">
            <a:extLst>
              <a:ext uri="{FF2B5EF4-FFF2-40B4-BE49-F238E27FC236}">
                <a16:creationId xmlns:a16="http://schemas.microsoft.com/office/drawing/2014/main" id="{79BD476E-2045-EB47-8D57-7FA4E65FEDE9}"/>
              </a:ext>
            </a:extLst>
          </p:cNvPr>
          <p:cNvSpPr>
            <a:spLocks noGrp="1"/>
          </p:cNvSpPr>
          <p:nvPr>
            <p:ph type="sldNum" sz="quarter" idx="12"/>
          </p:nvPr>
        </p:nvSpPr>
        <p:spPr/>
        <p:txBody>
          <a:bodyPr/>
          <a:lstStyle/>
          <a:p>
            <a:fld id="{D32D6801-BB4E-B147-A601-AE96D925C972}" type="slidenum">
              <a:rPr lang="en-US" altLang="en-US" smtClean="0"/>
              <a:pPr/>
              <a:t>‹#›</a:t>
            </a:fld>
            <a:endParaRPr lang="en-US" altLang="en-US" dirty="0"/>
          </a:p>
        </p:txBody>
      </p:sp>
    </p:spTree>
    <p:extLst>
      <p:ext uri="{BB962C8B-B14F-4D97-AF65-F5344CB8AC3E}">
        <p14:creationId xmlns:p14="http://schemas.microsoft.com/office/powerpoint/2010/main" val="13590752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6/21/2022</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extLst>
      <p:ext uri="{BB962C8B-B14F-4D97-AF65-F5344CB8AC3E}">
        <p14:creationId xmlns:p14="http://schemas.microsoft.com/office/powerpoint/2010/main" val="5365674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6/21/2022</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6628076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6/21/2022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extLst>
      <p:ext uri="{BB962C8B-B14F-4D97-AF65-F5344CB8AC3E}">
        <p14:creationId xmlns:p14="http://schemas.microsoft.com/office/powerpoint/2010/main" val="9866102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6/21/2022</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extLst>
      <p:ext uri="{BB962C8B-B14F-4D97-AF65-F5344CB8AC3E}">
        <p14:creationId xmlns:p14="http://schemas.microsoft.com/office/powerpoint/2010/main" val="9297917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6/21/2022</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5291574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6/21/2022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extLst>
      <p:ext uri="{BB962C8B-B14F-4D97-AF65-F5344CB8AC3E}">
        <p14:creationId xmlns:p14="http://schemas.microsoft.com/office/powerpoint/2010/main" val="13171324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6/21/2022</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extLst>
      <p:ext uri="{BB962C8B-B14F-4D97-AF65-F5344CB8AC3E}">
        <p14:creationId xmlns:p14="http://schemas.microsoft.com/office/powerpoint/2010/main" val="108035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F4052-AEAE-8E47-BACA-C2F18BA16B6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F5E583EE-37B6-DD4D-BAC1-AF9EC04C99C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CA2FEB-B7D0-3C45-950D-1FB7D60D8B17}"/>
              </a:ext>
            </a:extLst>
          </p:cNvPr>
          <p:cNvSpPr>
            <a:spLocks noGrp="1"/>
          </p:cNvSpPr>
          <p:nvPr>
            <p:ph type="dt" sz="half" idx="10"/>
          </p:nvPr>
        </p:nvSpPr>
        <p:spPr/>
        <p:txBody>
          <a:bodyPr/>
          <a:lstStyle/>
          <a:p>
            <a:pPr>
              <a:defRPr/>
            </a:pPr>
            <a:r>
              <a:rPr lang="en-US"/>
              <a:t>March 10, 2021</a:t>
            </a:r>
          </a:p>
        </p:txBody>
      </p:sp>
      <p:sp>
        <p:nvSpPr>
          <p:cNvPr id="5" name="Footer Placeholder 4">
            <a:extLst>
              <a:ext uri="{FF2B5EF4-FFF2-40B4-BE49-F238E27FC236}">
                <a16:creationId xmlns:a16="http://schemas.microsoft.com/office/drawing/2014/main" id="{3CEA4B54-A296-D049-8A1E-42080D0615B2}"/>
              </a:ext>
            </a:extLst>
          </p:cNvPr>
          <p:cNvSpPr>
            <a:spLocks noGrp="1"/>
          </p:cNvSpPr>
          <p:nvPr>
            <p:ph type="ftr" sz="quarter" idx="11"/>
          </p:nvPr>
        </p:nvSpPr>
        <p:spPr/>
        <p:txBody>
          <a:bodyPr/>
          <a:lstStyle/>
          <a:p>
            <a:pPr>
              <a:defRPr/>
            </a:pPr>
            <a:r>
              <a:rPr lang="en-US"/>
              <a:t>Sacramento County Health Authority Commission</a:t>
            </a:r>
          </a:p>
        </p:txBody>
      </p:sp>
      <p:sp>
        <p:nvSpPr>
          <p:cNvPr id="6" name="Slide Number Placeholder 5">
            <a:extLst>
              <a:ext uri="{FF2B5EF4-FFF2-40B4-BE49-F238E27FC236}">
                <a16:creationId xmlns:a16="http://schemas.microsoft.com/office/drawing/2014/main" id="{C7E5E2E0-82CA-F545-8EA9-C833F4B22447}"/>
              </a:ext>
            </a:extLst>
          </p:cNvPr>
          <p:cNvSpPr>
            <a:spLocks noGrp="1"/>
          </p:cNvSpPr>
          <p:nvPr>
            <p:ph type="sldNum" sz="quarter" idx="12"/>
          </p:nvPr>
        </p:nvSpPr>
        <p:spPr/>
        <p:txBody>
          <a:bodyPr/>
          <a:lstStyle/>
          <a:p>
            <a:fld id="{C691EDFF-55E2-1E49-8743-636E913641CD}" type="slidenum">
              <a:rPr lang="en-US" altLang="en-US" smtClean="0"/>
              <a:pPr/>
              <a:t>‹#›</a:t>
            </a:fld>
            <a:endParaRPr lang="en-US" altLang="en-US"/>
          </a:p>
        </p:txBody>
      </p:sp>
    </p:spTree>
    <p:extLst>
      <p:ext uri="{BB962C8B-B14F-4D97-AF65-F5344CB8AC3E}">
        <p14:creationId xmlns:p14="http://schemas.microsoft.com/office/powerpoint/2010/main" val="3649020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6/21/2022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8799697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6/21/2022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Drag picture to placeholder or click icon to add</a:t>
            </a:r>
            <a:endParaRPr kumimoji="0" lang="en-US" dirty="0"/>
          </a:p>
        </p:txBody>
      </p:sp>
    </p:spTree>
    <p:extLst>
      <p:ext uri="{BB962C8B-B14F-4D97-AF65-F5344CB8AC3E}">
        <p14:creationId xmlns:p14="http://schemas.microsoft.com/office/powerpoint/2010/main" val="31363122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6/21/2022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a:p>
        </p:txBody>
      </p:sp>
    </p:spTree>
    <p:extLst>
      <p:ext uri="{BB962C8B-B14F-4D97-AF65-F5344CB8AC3E}">
        <p14:creationId xmlns:p14="http://schemas.microsoft.com/office/powerpoint/2010/main" val="24795769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6/21/2022</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extLst>
      <p:ext uri="{BB962C8B-B14F-4D97-AF65-F5344CB8AC3E}">
        <p14:creationId xmlns:p14="http://schemas.microsoft.com/office/powerpoint/2010/main" val="163829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33F7B-D03F-1F4A-AF8E-D88CE8D441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2CD48A-5E3F-DE4B-AD9A-C4F1EA5208F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8C3A0F-3367-674F-809B-551307F4CD44}"/>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FE2CF1-0AC7-C046-A695-48FECC125C3F}"/>
              </a:ext>
            </a:extLst>
          </p:cNvPr>
          <p:cNvSpPr>
            <a:spLocks noGrp="1"/>
          </p:cNvSpPr>
          <p:nvPr>
            <p:ph type="dt" sz="half" idx="10"/>
          </p:nvPr>
        </p:nvSpPr>
        <p:spPr/>
        <p:txBody>
          <a:bodyPr/>
          <a:lstStyle/>
          <a:p>
            <a:pPr>
              <a:defRPr/>
            </a:pPr>
            <a:r>
              <a:rPr lang="en-US"/>
              <a:t>March 10, 2021</a:t>
            </a:r>
          </a:p>
        </p:txBody>
      </p:sp>
      <p:sp>
        <p:nvSpPr>
          <p:cNvPr id="6" name="Footer Placeholder 5">
            <a:extLst>
              <a:ext uri="{FF2B5EF4-FFF2-40B4-BE49-F238E27FC236}">
                <a16:creationId xmlns:a16="http://schemas.microsoft.com/office/drawing/2014/main" id="{97BBD491-8D74-7941-A457-4E41CC045A4F}"/>
              </a:ext>
            </a:extLst>
          </p:cNvPr>
          <p:cNvSpPr>
            <a:spLocks noGrp="1"/>
          </p:cNvSpPr>
          <p:nvPr>
            <p:ph type="ftr" sz="quarter" idx="11"/>
          </p:nvPr>
        </p:nvSpPr>
        <p:spPr/>
        <p:txBody>
          <a:bodyPr/>
          <a:lstStyle/>
          <a:p>
            <a:pPr>
              <a:defRPr/>
            </a:pPr>
            <a:r>
              <a:rPr lang="en-US"/>
              <a:t>Sacramento County Health Authority Commission</a:t>
            </a:r>
          </a:p>
        </p:txBody>
      </p:sp>
      <p:sp>
        <p:nvSpPr>
          <p:cNvPr id="7" name="Slide Number Placeholder 6">
            <a:extLst>
              <a:ext uri="{FF2B5EF4-FFF2-40B4-BE49-F238E27FC236}">
                <a16:creationId xmlns:a16="http://schemas.microsoft.com/office/drawing/2014/main" id="{7A00AA0B-F554-924F-BD8B-757EB2DAB93C}"/>
              </a:ext>
            </a:extLst>
          </p:cNvPr>
          <p:cNvSpPr>
            <a:spLocks noGrp="1"/>
          </p:cNvSpPr>
          <p:nvPr>
            <p:ph type="sldNum" sz="quarter" idx="12"/>
          </p:nvPr>
        </p:nvSpPr>
        <p:spPr/>
        <p:txBody>
          <a:bodyPr/>
          <a:lstStyle/>
          <a:p>
            <a:fld id="{172546A2-BE3C-FF4C-9355-AF5D24F8EBBB}" type="slidenum">
              <a:rPr lang="en-US" altLang="en-US" smtClean="0"/>
              <a:pPr/>
              <a:t>‹#›</a:t>
            </a:fld>
            <a:endParaRPr lang="en-US" altLang="en-US"/>
          </a:p>
        </p:txBody>
      </p:sp>
    </p:spTree>
    <p:extLst>
      <p:ext uri="{BB962C8B-B14F-4D97-AF65-F5344CB8AC3E}">
        <p14:creationId xmlns:p14="http://schemas.microsoft.com/office/powerpoint/2010/main" val="378111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1F673-42FF-0742-ABE3-25ED7EFE3F38}"/>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4C7596-AD42-0341-B30A-71E310E1BD4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7493BCE-9798-B34D-A1DA-B4822DBB2E6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240132-17E7-8D43-A148-2413F74BDE8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4EB3117-9A8A-AC46-9987-F18F7F0476F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E75F71-3A59-144F-830B-7E7E37E04D3F}"/>
              </a:ext>
            </a:extLst>
          </p:cNvPr>
          <p:cNvSpPr>
            <a:spLocks noGrp="1"/>
          </p:cNvSpPr>
          <p:nvPr>
            <p:ph type="dt" sz="half" idx="10"/>
          </p:nvPr>
        </p:nvSpPr>
        <p:spPr/>
        <p:txBody>
          <a:bodyPr/>
          <a:lstStyle/>
          <a:p>
            <a:pPr>
              <a:defRPr/>
            </a:pPr>
            <a:r>
              <a:rPr lang="en-US"/>
              <a:t>March 10, 2021</a:t>
            </a:r>
          </a:p>
        </p:txBody>
      </p:sp>
      <p:sp>
        <p:nvSpPr>
          <p:cNvPr id="8" name="Footer Placeholder 7">
            <a:extLst>
              <a:ext uri="{FF2B5EF4-FFF2-40B4-BE49-F238E27FC236}">
                <a16:creationId xmlns:a16="http://schemas.microsoft.com/office/drawing/2014/main" id="{E30E1A18-FC3E-614B-BF7D-2D8F83E06714}"/>
              </a:ext>
            </a:extLst>
          </p:cNvPr>
          <p:cNvSpPr>
            <a:spLocks noGrp="1"/>
          </p:cNvSpPr>
          <p:nvPr>
            <p:ph type="ftr" sz="quarter" idx="11"/>
          </p:nvPr>
        </p:nvSpPr>
        <p:spPr/>
        <p:txBody>
          <a:bodyPr/>
          <a:lstStyle/>
          <a:p>
            <a:pPr>
              <a:defRPr/>
            </a:pPr>
            <a:r>
              <a:rPr lang="en-US"/>
              <a:t>Sacramento County Health Authority Commission</a:t>
            </a:r>
          </a:p>
        </p:txBody>
      </p:sp>
      <p:sp>
        <p:nvSpPr>
          <p:cNvPr id="9" name="Slide Number Placeholder 8">
            <a:extLst>
              <a:ext uri="{FF2B5EF4-FFF2-40B4-BE49-F238E27FC236}">
                <a16:creationId xmlns:a16="http://schemas.microsoft.com/office/drawing/2014/main" id="{BFC56699-98BD-6841-A168-7025F8A732F3}"/>
              </a:ext>
            </a:extLst>
          </p:cNvPr>
          <p:cNvSpPr>
            <a:spLocks noGrp="1"/>
          </p:cNvSpPr>
          <p:nvPr>
            <p:ph type="sldNum" sz="quarter" idx="12"/>
          </p:nvPr>
        </p:nvSpPr>
        <p:spPr/>
        <p:txBody>
          <a:bodyPr/>
          <a:lstStyle/>
          <a:p>
            <a:fld id="{968882E9-0660-4D44-B734-B80213098F8C}" type="slidenum">
              <a:rPr lang="en-US" altLang="en-US" smtClean="0"/>
              <a:pPr/>
              <a:t>‹#›</a:t>
            </a:fld>
            <a:endParaRPr lang="en-US" altLang="en-US"/>
          </a:p>
        </p:txBody>
      </p:sp>
    </p:spTree>
    <p:extLst>
      <p:ext uri="{BB962C8B-B14F-4D97-AF65-F5344CB8AC3E}">
        <p14:creationId xmlns:p14="http://schemas.microsoft.com/office/powerpoint/2010/main" val="930885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85AB3-4F45-1D4B-A687-3833DEC408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A432D-9430-704F-B7BE-4636F14F6628}"/>
              </a:ext>
            </a:extLst>
          </p:cNvPr>
          <p:cNvSpPr>
            <a:spLocks noGrp="1"/>
          </p:cNvSpPr>
          <p:nvPr>
            <p:ph type="dt" sz="half" idx="10"/>
          </p:nvPr>
        </p:nvSpPr>
        <p:spPr/>
        <p:txBody>
          <a:bodyPr/>
          <a:lstStyle/>
          <a:p>
            <a:pPr>
              <a:defRPr/>
            </a:pPr>
            <a:r>
              <a:rPr lang="en-US"/>
              <a:t>March 10, 2021</a:t>
            </a:r>
          </a:p>
        </p:txBody>
      </p:sp>
      <p:sp>
        <p:nvSpPr>
          <p:cNvPr id="4" name="Footer Placeholder 3">
            <a:extLst>
              <a:ext uri="{FF2B5EF4-FFF2-40B4-BE49-F238E27FC236}">
                <a16:creationId xmlns:a16="http://schemas.microsoft.com/office/drawing/2014/main" id="{0448BD9E-3B0E-484E-9EF4-9B2B515E9BCD}"/>
              </a:ext>
            </a:extLst>
          </p:cNvPr>
          <p:cNvSpPr>
            <a:spLocks noGrp="1"/>
          </p:cNvSpPr>
          <p:nvPr>
            <p:ph type="ftr" sz="quarter" idx="11"/>
          </p:nvPr>
        </p:nvSpPr>
        <p:spPr/>
        <p:txBody>
          <a:bodyPr/>
          <a:lstStyle/>
          <a:p>
            <a:pPr>
              <a:defRPr/>
            </a:pPr>
            <a:r>
              <a:rPr lang="en-US"/>
              <a:t>Sacramento County Health Authority Commission</a:t>
            </a:r>
          </a:p>
        </p:txBody>
      </p:sp>
      <p:sp>
        <p:nvSpPr>
          <p:cNvPr id="5" name="Slide Number Placeholder 4">
            <a:extLst>
              <a:ext uri="{FF2B5EF4-FFF2-40B4-BE49-F238E27FC236}">
                <a16:creationId xmlns:a16="http://schemas.microsoft.com/office/drawing/2014/main" id="{1BB9C7DF-CC20-B945-9BD6-844014744DF3}"/>
              </a:ext>
            </a:extLst>
          </p:cNvPr>
          <p:cNvSpPr>
            <a:spLocks noGrp="1"/>
          </p:cNvSpPr>
          <p:nvPr>
            <p:ph type="sldNum" sz="quarter" idx="12"/>
          </p:nvPr>
        </p:nvSpPr>
        <p:spPr/>
        <p:txBody>
          <a:bodyPr/>
          <a:lstStyle/>
          <a:p>
            <a:fld id="{6C35543A-59AA-704D-BCDA-320F7929E31D}" type="slidenum">
              <a:rPr lang="en-US" altLang="en-US" smtClean="0"/>
              <a:pPr/>
              <a:t>‹#›</a:t>
            </a:fld>
            <a:endParaRPr lang="en-US" altLang="en-US"/>
          </a:p>
        </p:txBody>
      </p:sp>
    </p:spTree>
    <p:extLst>
      <p:ext uri="{BB962C8B-B14F-4D97-AF65-F5344CB8AC3E}">
        <p14:creationId xmlns:p14="http://schemas.microsoft.com/office/powerpoint/2010/main" val="18528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C106D0-9233-1D44-A579-96A16146D2F8}"/>
              </a:ext>
            </a:extLst>
          </p:cNvPr>
          <p:cNvSpPr>
            <a:spLocks noGrp="1"/>
          </p:cNvSpPr>
          <p:nvPr>
            <p:ph type="dt" sz="half" idx="10"/>
          </p:nvPr>
        </p:nvSpPr>
        <p:spPr/>
        <p:txBody>
          <a:bodyPr/>
          <a:lstStyle/>
          <a:p>
            <a:pPr>
              <a:defRPr/>
            </a:pPr>
            <a:r>
              <a:rPr lang="en-US"/>
              <a:t>March 10, 2021</a:t>
            </a:r>
          </a:p>
        </p:txBody>
      </p:sp>
      <p:sp>
        <p:nvSpPr>
          <p:cNvPr id="3" name="Footer Placeholder 2">
            <a:extLst>
              <a:ext uri="{FF2B5EF4-FFF2-40B4-BE49-F238E27FC236}">
                <a16:creationId xmlns:a16="http://schemas.microsoft.com/office/drawing/2014/main" id="{AA3C4F8D-CF10-E541-B19A-5D01F52FA89F}"/>
              </a:ext>
            </a:extLst>
          </p:cNvPr>
          <p:cNvSpPr>
            <a:spLocks noGrp="1"/>
          </p:cNvSpPr>
          <p:nvPr>
            <p:ph type="ftr" sz="quarter" idx="11"/>
          </p:nvPr>
        </p:nvSpPr>
        <p:spPr/>
        <p:txBody>
          <a:bodyPr/>
          <a:lstStyle/>
          <a:p>
            <a:pPr>
              <a:defRPr/>
            </a:pPr>
            <a:r>
              <a:rPr lang="en-US"/>
              <a:t>Sacramento County Health Authority Commission</a:t>
            </a:r>
          </a:p>
        </p:txBody>
      </p:sp>
      <p:sp>
        <p:nvSpPr>
          <p:cNvPr id="4" name="Slide Number Placeholder 3">
            <a:extLst>
              <a:ext uri="{FF2B5EF4-FFF2-40B4-BE49-F238E27FC236}">
                <a16:creationId xmlns:a16="http://schemas.microsoft.com/office/drawing/2014/main" id="{34B9D80B-0088-314C-BD6A-3DDAB247A5C9}"/>
              </a:ext>
            </a:extLst>
          </p:cNvPr>
          <p:cNvSpPr>
            <a:spLocks noGrp="1"/>
          </p:cNvSpPr>
          <p:nvPr>
            <p:ph type="sldNum" sz="quarter" idx="12"/>
          </p:nvPr>
        </p:nvSpPr>
        <p:spPr/>
        <p:txBody>
          <a:bodyPr/>
          <a:lstStyle/>
          <a:p>
            <a:fld id="{2D36B148-8962-454D-ABB1-98E6B103F937}" type="slidenum">
              <a:rPr lang="en-US" altLang="en-US" smtClean="0"/>
              <a:pPr/>
              <a:t>‹#›</a:t>
            </a:fld>
            <a:endParaRPr lang="en-US" altLang="en-US"/>
          </a:p>
        </p:txBody>
      </p:sp>
    </p:spTree>
    <p:extLst>
      <p:ext uri="{BB962C8B-B14F-4D97-AF65-F5344CB8AC3E}">
        <p14:creationId xmlns:p14="http://schemas.microsoft.com/office/powerpoint/2010/main" val="3888017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C8D57-1CD3-3245-AD98-7EEA42B2E44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E631055-E04D-6D45-BFF6-9C4365427E0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D14510-800C-C744-B4D4-2F87FA6824C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072F886-5E7C-494A-9087-B701ADAF3BA8}"/>
              </a:ext>
            </a:extLst>
          </p:cNvPr>
          <p:cNvSpPr>
            <a:spLocks noGrp="1"/>
          </p:cNvSpPr>
          <p:nvPr>
            <p:ph type="dt" sz="half" idx="10"/>
          </p:nvPr>
        </p:nvSpPr>
        <p:spPr/>
        <p:txBody>
          <a:bodyPr/>
          <a:lstStyle/>
          <a:p>
            <a:pPr>
              <a:defRPr/>
            </a:pPr>
            <a:r>
              <a:rPr lang="en-US"/>
              <a:t>March 10, 2021</a:t>
            </a:r>
          </a:p>
        </p:txBody>
      </p:sp>
      <p:sp>
        <p:nvSpPr>
          <p:cNvPr id="6" name="Footer Placeholder 5">
            <a:extLst>
              <a:ext uri="{FF2B5EF4-FFF2-40B4-BE49-F238E27FC236}">
                <a16:creationId xmlns:a16="http://schemas.microsoft.com/office/drawing/2014/main" id="{1B8E891C-91D2-7E41-B054-B3CED0B8A6A8}"/>
              </a:ext>
            </a:extLst>
          </p:cNvPr>
          <p:cNvSpPr>
            <a:spLocks noGrp="1"/>
          </p:cNvSpPr>
          <p:nvPr>
            <p:ph type="ftr" sz="quarter" idx="11"/>
          </p:nvPr>
        </p:nvSpPr>
        <p:spPr/>
        <p:txBody>
          <a:bodyPr/>
          <a:lstStyle/>
          <a:p>
            <a:pPr>
              <a:defRPr/>
            </a:pPr>
            <a:r>
              <a:rPr lang="en-US"/>
              <a:t>Sacramento County Health Authority Commission</a:t>
            </a:r>
          </a:p>
        </p:txBody>
      </p:sp>
      <p:sp>
        <p:nvSpPr>
          <p:cNvPr id="7" name="Slide Number Placeholder 6">
            <a:extLst>
              <a:ext uri="{FF2B5EF4-FFF2-40B4-BE49-F238E27FC236}">
                <a16:creationId xmlns:a16="http://schemas.microsoft.com/office/drawing/2014/main" id="{1432C219-D87E-6C4A-ABC1-6EB247E2CB8E}"/>
              </a:ext>
            </a:extLst>
          </p:cNvPr>
          <p:cNvSpPr>
            <a:spLocks noGrp="1"/>
          </p:cNvSpPr>
          <p:nvPr>
            <p:ph type="sldNum" sz="quarter" idx="12"/>
          </p:nvPr>
        </p:nvSpPr>
        <p:spPr/>
        <p:txBody>
          <a:bodyPr/>
          <a:lstStyle/>
          <a:p>
            <a:fld id="{2B2F8353-5DC3-B040-B306-70B8951DAD5C}" type="slidenum">
              <a:rPr lang="en-US" altLang="en-US" smtClean="0"/>
              <a:pPr/>
              <a:t>‹#›</a:t>
            </a:fld>
            <a:endParaRPr lang="en-US" altLang="en-US"/>
          </a:p>
        </p:txBody>
      </p:sp>
    </p:spTree>
    <p:extLst>
      <p:ext uri="{BB962C8B-B14F-4D97-AF65-F5344CB8AC3E}">
        <p14:creationId xmlns:p14="http://schemas.microsoft.com/office/powerpoint/2010/main" val="669526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40ABE-C57A-7343-B8D5-0609C94193C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509B8925-564A-764D-947E-F814B5812A6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4CDDAAF8-A12B-8C4E-B692-A53B048A7BE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02EBA5F-B684-DF4F-A3EB-F05986F3DEB0}"/>
              </a:ext>
            </a:extLst>
          </p:cNvPr>
          <p:cNvSpPr>
            <a:spLocks noGrp="1"/>
          </p:cNvSpPr>
          <p:nvPr>
            <p:ph type="dt" sz="half" idx="10"/>
          </p:nvPr>
        </p:nvSpPr>
        <p:spPr/>
        <p:txBody>
          <a:bodyPr/>
          <a:lstStyle/>
          <a:p>
            <a:pPr>
              <a:defRPr/>
            </a:pPr>
            <a:r>
              <a:rPr lang="en-US"/>
              <a:t>March 10, 2021</a:t>
            </a:r>
          </a:p>
        </p:txBody>
      </p:sp>
      <p:sp>
        <p:nvSpPr>
          <p:cNvPr id="6" name="Footer Placeholder 5">
            <a:extLst>
              <a:ext uri="{FF2B5EF4-FFF2-40B4-BE49-F238E27FC236}">
                <a16:creationId xmlns:a16="http://schemas.microsoft.com/office/drawing/2014/main" id="{3F587D6B-7541-DE49-9725-2D6C85AA0A56}"/>
              </a:ext>
            </a:extLst>
          </p:cNvPr>
          <p:cNvSpPr>
            <a:spLocks noGrp="1"/>
          </p:cNvSpPr>
          <p:nvPr>
            <p:ph type="ftr" sz="quarter" idx="11"/>
          </p:nvPr>
        </p:nvSpPr>
        <p:spPr/>
        <p:txBody>
          <a:bodyPr/>
          <a:lstStyle/>
          <a:p>
            <a:pPr>
              <a:defRPr/>
            </a:pPr>
            <a:r>
              <a:rPr lang="en-US"/>
              <a:t>Sacramento County Health Authority Commission</a:t>
            </a:r>
          </a:p>
        </p:txBody>
      </p:sp>
      <p:sp>
        <p:nvSpPr>
          <p:cNvPr id="7" name="Slide Number Placeholder 6">
            <a:extLst>
              <a:ext uri="{FF2B5EF4-FFF2-40B4-BE49-F238E27FC236}">
                <a16:creationId xmlns:a16="http://schemas.microsoft.com/office/drawing/2014/main" id="{B1747107-E1BD-E84C-A07B-5A7D990FEC70}"/>
              </a:ext>
            </a:extLst>
          </p:cNvPr>
          <p:cNvSpPr>
            <a:spLocks noGrp="1"/>
          </p:cNvSpPr>
          <p:nvPr>
            <p:ph type="sldNum" sz="quarter" idx="12"/>
          </p:nvPr>
        </p:nvSpPr>
        <p:spPr/>
        <p:txBody>
          <a:bodyPr/>
          <a:lstStyle/>
          <a:p>
            <a:fld id="{5A2672BE-BD11-0647-9A40-23FC29EE9C1C}" type="slidenum">
              <a:rPr lang="en-US" altLang="en-US" smtClean="0"/>
              <a:pPr/>
              <a:t>‹#›</a:t>
            </a:fld>
            <a:endParaRPr lang="en-US" altLang="en-US"/>
          </a:p>
        </p:txBody>
      </p:sp>
    </p:spTree>
    <p:extLst>
      <p:ext uri="{BB962C8B-B14F-4D97-AF65-F5344CB8AC3E}">
        <p14:creationId xmlns:p14="http://schemas.microsoft.com/office/powerpoint/2010/main" val="2925875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56D3A3-A4B7-8F44-B235-F1B9EB43DC8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B68A59-9696-B84A-BAB3-DE751823756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036B31-D9FD-DE47-A0C4-5787223F359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n-US"/>
              <a:t>March 10, 2021</a:t>
            </a:r>
          </a:p>
        </p:txBody>
      </p:sp>
      <p:sp>
        <p:nvSpPr>
          <p:cNvPr id="5" name="Footer Placeholder 4">
            <a:extLst>
              <a:ext uri="{FF2B5EF4-FFF2-40B4-BE49-F238E27FC236}">
                <a16:creationId xmlns:a16="http://schemas.microsoft.com/office/drawing/2014/main" id="{F5B0C78B-01B9-774A-A1D5-5161C7AC6F7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r>
              <a:rPr lang="en-US"/>
              <a:t>Sacramento County Health Authority Commission</a:t>
            </a:r>
          </a:p>
        </p:txBody>
      </p:sp>
      <p:sp>
        <p:nvSpPr>
          <p:cNvPr id="6" name="Slide Number Placeholder 5">
            <a:extLst>
              <a:ext uri="{FF2B5EF4-FFF2-40B4-BE49-F238E27FC236}">
                <a16:creationId xmlns:a16="http://schemas.microsoft.com/office/drawing/2014/main" id="{7DA855CE-5478-C845-9FB6-FE256611F43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B528629-AEF6-A241-B2D3-5AF7EB29A1E5}" type="slidenum">
              <a:rPr lang="en-US" altLang="en-US" smtClean="0"/>
              <a:pPr/>
              <a:t>‹#›</a:t>
            </a:fld>
            <a:endParaRPr lang="en-US" altLang="en-US"/>
          </a:p>
        </p:txBody>
      </p:sp>
      <p:sp>
        <p:nvSpPr>
          <p:cNvPr id="7" name="Line 7">
            <a:extLst>
              <a:ext uri="{FF2B5EF4-FFF2-40B4-BE49-F238E27FC236}">
                <a16:creationId xmlns:a16="http://schemas.microsoft.com/office/drawing/2014/main" id="{DC7B7507-A63E-B94B-B769-CC0DA353D002}"/>
              </a:ext>
            </a:extLst>
          </p:cNvPr>
          <p:cNvSpPr>
            <a:spLocks noChangeShapeType="1"/>
          </p:cNvSpPr>
          <p:nvPr userDrawn="1"/>
        </p:nvSpPr>
        <p:spPr bwMode="auto">
          <a:xfrm>
            <a:off x="457200" y="6248400"/>
            <a:ext cx="8229600" cy="0"/>
          </a:xfrm>
          <a:prstGeom prst="line">
            <a:avLst/>
          </a:prstGeom>
          <a:noFill/>
          <a:ln w="19050">
            <a:solidFill>
              <a:srgbClr val="0066CC"/>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253877882"/>
      </p:ext>
    </p:extLst>
  </p:cSld>
  <p:clrMap bg1="lt1" tx1="dk1" bg2="lt2" tx2="dk2" accent1="accent1" accent2="accent2" accent3="accent3" accent4="accent4" accent5="accent5" accent6="accent6" hlink="hlink" folHlink="folHlink"/>
  <p:sldLayoutIdLst>
    <p:sldLayoutId id="2147484162" r:id="rId1"/>
    <p:sldLayoutId id="2147484163" r:id="rId2"/>
    <p:sldLayoutId id="2147484164" r:id="rId3"/>
    <p:sldLayoutId id="2147484165" r:id="rId4"/>
    <p:sldLayoutId id="2147484166" r:id="rId5"/>
    <p:sldLayoutId id="2147484167" r:id="rId6"/>
    <p:sldLayoutId id="2147484168" r:id="rId7"/>
    <p:sldLayoutId id="2147484169" r:id="rId8"/>
    <p:sldLayoutId id="2147484170" r:id="rId9"/>
    <p:sldLayoutId id="2147484171" r:id="rId10"/>
    <p:sldLayoutId id="2147484172" r:id="rId11"/>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56D3A3-A4B7-8F44-B235-F1B9EB43DC8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B68A59-9696-B84A-BAB3-DE751823756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036B31-D9FD-DE47-A0C4-5787223F359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n-US"/>
              <a:t>February 4, 2022</a:t>
            </a:r>
            <a:endParaRPr lang="en-US" dirty="0"/>
          </a:p>
        </p:txBody>
      </p:sp>
      <p:sp>
        <p:nvSpPr>
          <p:cNvPr id="5" name="Footer Placeholder 4">
            <a:extLst>
              <a:ext uri="{FF2B5EF4-FFF2-40B4-BE49-F238E27FC236}">
                <a16:creationId xmlns:a16="http://schemas.microsoft.com/office/drawing/2014/main" id="{F5B0C78B-01B9-774A-A1D5-5161C7AC6F7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r>
              <a:rPr lang="en-US" dirty="0"/>
              <a:t>Sacramento County Health Authority Commission</a:t>
            </a:r>
          </a:p>
        </p:txBody>
      </p:sp>
      <p:sp>
        <p:nvSpPr>
          <p:cNvPr id="6" name="Slide Number Placeholder 5">
            <a:extLst>
              <a:ext uri="{FF2B5EF4-FFF2-40B4-BE49-F238E27FC236}">
                <a16:creationId xmlns:a16="http://schemas.microsoft.com/office/drawing/2014/main" id="{7DA855CE-5478-C845-9FB6-FE256611F43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B528629-AEF6-A241-B2D3-5AF7EB29A1E5}" type="slidenum">
              <a:rPr lang="en-US" altLang="en-US" smtClean="0"/>
              <a:pPr/>
              <a:t>‹#›</a:t>
            </a:fld>
            <a:endParaRPr lang="en-US" altLang="en-US" dirty="0"/>
          </a:p>
        </p:txBody>
      </p:sp>
      <p:sp>
        <p:nvSpPr>
          <p:cNvPr id="7" name="Line 7">
            <a:extLst>
              <a:ext uri="{FF2B5EF4-FFF2-40B4-BE49-F238E27FC236}">
                <a16:creationId xmlns:a16="http://schemas.microsoft.com/office/drawing/2014/main" id="{DC7B7507-A63E-B94B-B769-CC0DA353D002}"/>
              </a:ext>
            </a:extLst>
          </p:cNvPr>
          <p:cNvSpPr>
            <a:spLocks noChangeShapeType="1"/>
          </p:cNvSpPr>
          <p:nvPr userDrawn="1"/>
        </p:nvSpPr>
        <p:spPr bwMode="auto">
          <a:xfrm>
            <a:off x="457200" y="6248400"/>
            <a:ext cx="8229600" cy="0"/>
          </a:xfrm>
          <a:prstGeom prst="line">
            <a:avLst/>
          </a:prstGeom>
          <a:noFill/>
          <a:ln w="19050">
            <a:solidFill>
              <a:srgbClr val="0066CC"/>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3064743399"/>
      </p:ext>
    </p:extLst>
  </p:cSld>
  <p:clrMap bg1="lt1" tx1="dk1" bg2="lt2" tx2="dk2" accent1="accent1" accent2="accent2" accent3="accent3" accent4="accent4" accent5="accent5" accent6="accent6" hlink="hlink" folHlink="folHlink"/>
  <p:sldLayoutIdLst>
    <p:sldLayoutId id="2147484174" r:id="rId1"/>
    <p:sldLayoutId id="2147484175" r:id="rId2"/>
    <p:sldLayoutId id="2147484176" r:id="rId3"/>
    <p:sldLayoutId id="2147484177" r:id="rId4"/>
    <p:sldLayoutId id="2147484178" r:id="rId5"/>
    <p:sldLayoutId id="2147484179" r:id="rId6"/>
    <p:sldLayoutId id="2147484180" r:id="rId7"/>
    <p:sldLayoutId id="2147484181" r:id="rId8"/>
    <p:sldLayoutId id="2147484182" r:id="rId9"/>
    <p:sldLayoutId id="2147484183" r:id="rId10"/>
    <p:sldLayoutId id="2147484184" r:id="rId11"/>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6/21/2022</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extLst>
      <p:ext uri="{BB962C8B-B14F-4D97-AF65-F5344CB8AC3E}">
        <p14:creationId xmlns:p14="http://schemas.microsoft.com/office/powerpoint/2010/main" val="2642205804"/>
      </p:ext>
    </p:extLst>
  </p:cSld>
  <p:clrMap bg1="lt1" tx1="dk1" bg2="lt2" tx2="dk2" accent1="accent1" accent2="accent2" accent3="accent3" accent4="accent4" accent5="accent5" accent6="accent6" hlink="hlink" folHlink="folHlink"/>
  <p:sldLayoutIdLst>
    <p:sldLayoutId id="2147484186" r:id="rId1"/>
    <p:sldLayoutId id="2147484187" r:id="rId2"/>
    <p:sldLayoutId id="2147484188" r:id="rId3"/>
    <p:sldLayoutId id="2147484189" r:id="rId4"/>
    <p:sldLayoutId id="2147484190" r:id="rId5"/>
    <p:sldLayoutId id="2147484191" r:id="rId6"/>
    <p:sldLayoutId id="2147484192" r:id="rId7"/>
    <p:sldLayoutId id="2147484193" r:id="rId8"/>
    <p:sldLayoutId id="2147484194" r:id="rId9"/>
    <p:sldLayoutId id="2147484195" r:id="rId10"/>
    <p:sldLayoutId id="2147484196"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Box 1">
            <a:extLst>
              <a:ext uri="{FF2B5EF4-FFF2-40B4-BE49-F238E27FC236}">
                <a16:creationId xmlns:a16="http://schemas.microsoft.com/office/drawing/2014/main" id="{4EAC5282-6936-5C4D-9FFF-6230CCE36E4D}"/>
              </a:ext>
            </a:extLst>
          </p:cNvPr>
          <p:cNvSpPr txBox="1">
            <a:spLocks noChangeArrowheads="1"/>
          </p:cNvSpPr>
          <p:nvPr/>
        </p:nvSpPr>
        <p:spPr bwMode="auto">
          <a:xfrm>
            <a:off x="1957386" y="228600"/>
            <a:ext cx="7034213"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SACRAMENTO COUNTY HEALTH AUTHORITY COMMISSION </a:t>
            </a:r>
          </a:p>
        </p:txBody>
      </p:sp>
      <p:sp>
        <p:nvSpPr>
          <p:cNvPr id="4" name="Subtitle 3">
            <a:extLst>
              <a:ext uri="{FF2B5EF4-FFF2-40B4-BE49-F238E27FC236}">
                <a16:creationId xmlns:a16="http://schemas.microsoft.com/office/drawing/2014/main" id="{80336D24-C71F-BD47-BA1A-1822DAA3843C}"/>
              </a:ext>
            </a:extLst>
          </p:cNvPr>
          <p:cNvSpPr>
            <a:spLocks noGrp="1"/>
          </p:cNvSpPr>
          <p:nvPr>
            <p:ph type="subTitle" idx="1"/>
          </p:nvPr>
        </p:nvSpPr>
        <p:spPr>
          <a:xfrm>
            <a:off x="1143000" y="2448342"/>
            <a:ext cx="6858000" cy="2123658"/>
          </a:xfrm>
        </p:spPr>
        <p:txBody>
          <a:bodyPr>
            <a:noAutofit/>
          </a:bodyPr>
          <a:lstStyle/>
          <a:p>
            <a:endParaRPr lang="en-US" altLang="en-US" sz="4000" dirty="0" smtClean="0">
              <a:solidFill>
                <a:schemeClr val="accent1"/>
              </a:solidFill>
              <a:latin typeface="Arial" panose="020B0604020202020204" pitchFamily="34" charset="0"/>
              <a:cs typeface="Arial" panose="020B0604020202020204" pitchFamily="34" charset="0"/>
            </a:endParaRPr>
          </a:p>
          <a:p>
            <a:r>
              <a:rPr lang="en-US" altLang="en-US" sz="4000" dirty="0" smtClean="0">
                <a:solidFill>
                  <a:schemeClr val="accent1"/>
                </a:solidFill>
                <a:latin typeface="Arial" panose="020B0604020202020204" pitchFamily="34" charset="0"/>
                <a:cs typeface="Arial" panose="020B0604020202020204" pitchFamily="34" charset="0"/>
              </a:rPr>
              <a:t>General Meeting</a:t>
            </a:r>
          </a:p>
          <a:p>
            <a:r>
              <a:rPr lang="en-US" altLang="en-US" sz="900" dirty="0" smtClean="0">
                <a:latin typeface="Arial" panose="020B0604020202020204" pitchFamily="34" charset="0"/>
                <a:cs typeface="Arial" panose="020B0604020202020204" pitchFamily="34" charset="0"/>
              </a:rPr>
              <a:t/>
            </a:r>
            <a:br>
              <a:rPr lang="en-US" altLang="en-US" sz="900" dirty="0" smtClean="0">
                <a:latin typeface="Arial" panose="020B0604020202020204" pitchFamily="34" charset="0"/>
                <a:cs typeface="Arial" panose="020B0604020202020204" pitchFamily="34" charset="0"/>
              </a:rPr>
            </a:br>
            <a:r>
              <a:rPr lang="en-US" altLang="en-US" sz="3200" dirty="0" smtClean="0">
                <a:latin typeface="Arial" panose="020B0604020202020204" pitchFamily="34" charset="0"/>
                <a:cs typeface="Arial" panose="020B0604020202020204" pitchFamily="34" charset="0"/>
              </a:rPr>
              <a:t>June 21, 2022</a:t>
            </a:r>
          </a:p>
          <a:p>
            <a:endParaRPr lang="en-US" sz="4000" dirty="0"/>
          </a:p>
        </p:txBody>
      </p:sp>
      <p:pic>
        <p:nvPicPr>
          <p:cNvPr id="5" name="Picture 4">
            <a:extLst>
              <a:ext uri="{FF2B5EF4-FFF2-40B4-BE49-F238E27FC236}">
                <a16:creationId xmlns:a16="http://schemas.microsoft.com/office/drawing/2014/main" id="{E6DB18D1-41EC-3240-9C09-52F702E120F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4812" y="228064"/>
            <a:ext cx="1881188" cy="1881188"/>
          </a:xfrm>
          <a:prstGeom prst="rect">
            <a:avLst/>
          </a:prstGeom>
          <a:noFill/>
          <a:ln>
            <a:noFill/>
          </a:ln>
        </p:spPr>
      </p:pic>
    </p:spTree>
    <p:extLst>
      <p:ext uri="{BB962C8B-B14F-4D97-AF65-F5344CB8AC3E}">
        <p14:creationId xmlns:p14="http://schemas.microsoft.com/office/powerpoint/2010/main" val="2891702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AGENDA</a:t>
            </a:r>
          </a:p>
        </p:txBody>
      </p:sp>
      <p:sp>
        <p:nvSpPr>
          <p:cNvPr id="3" name="Content Placeholder 2"/>
          <p:cNvSpPr>
            <a:spLocks noGrp="1"/>
          </p:cNvSpPr>
          <p:nvPr>
            <p:ph sz="quarter" idx="1"/>
          </p:nvPr>
        </p:nvSpPr>
        <p:spPr/>
        <p:txBody>
          <a:bodyPr>
            <a:normAutofit fontScale="85000" lnSpcReduction="10000"/>
          </a:bodyPr>
          <a:lstStyle/>
          <a:p>
            <a:pPr>
              <a:buFont typeface="Wingdings" panose="05000000000000000000" pitchFamily="2" charset="2"/>
              <a:buChar char="q"/>
            </a:pPr>
            <a:r>
              <a:rPr lang="en-US" sz="4000" b="1" dirty="0">
                <a:latin typeface="Calibri" panose="020F0502020204030204" pitchFamily="34" charset="0"/>
                <a:cs typeface="Calibri" panose="020F0502020204030204" pitchFamily="34" charset="0"/>
              </a:rPr>
              <a:t>Review</a:t>
            </a:r>
            <a:r>
              <a:rPr lang="en-US" sz="4000" dirty="0">
                <a:latin typeface="Calibri" panose="020F0502020204030204" pitchFamily="34" charset="0"/>
                <a:cs typeface="Calibri" panose="020F0502020204030204" pitchFamily="34" charset="0"/>
              </a:rPr>
              <a:t> Timeline for Strategic Planning: WHERE ARE WE</a:t>
            </a:r>
          </a:p>
          <a:p>
            <a:pPr>
              <a:buFont typeface="Wingdings" panose="05000000000000000000" pitchFamily="2" charset="2"/>
              <a:buChar char="q"/>
            </a:pPr>
            <a:r>
              <a:rPr lang="en-US" sz="4000" b="1" dirty="0">
                <a:latin typeface="Calibri" panose="020F0502020204030204" pitchFamily="34" charset="0"/>
                <a:cs typeface="Calibri" panose="020F0502020204030204" pitchFamily="34" charset="0"/>
              </a:rPr>
              <a:t>Confirm</a:t>
            </a:r>
            <a:r>
              <a:rPr lang="en-US" sz="4000" dirty="0">
                <a:latin typeface="Calibri" panose="020F0502020204030204" pitchFamily="34" charset="0"/>
                <a:cs typeface="Calibri" panose="020F0502020204030204" pitchFamily="34" charset="0"/>
              </a:rPr>
              <a:t> REVISED Vision, Mission and Values</a:t>
            </a:r>
          </a:p>
          <a:p>
            <a:pPr>
              <a:buFont typeface="Wingdings" panose="05000000000000000000" pitchFamily="2" charset="2"/>
              <a:buChar char="q"/>
            </a:pPr>
            <a:r>
              <a:rPr lang="en-US" sz="4000" b="1" dirty="0">
                <a:latin typeface="Calibri" panose="020F0502020204030204" pitchFamily="34" charset="0"/>
                <a:cs typeface="Calibri" panose="020F0502020204030204" pitchFamily="34" charset="0"/>
              </a:rPr>
              <a:t>Confirm</a:t>
            </a:r>
            <a:r>
              <a:rPr lang="en-US" sz="4000" dirty="0">
                <a:latin typeface="Calibri" panose="020F0502020204030204" pitchFamily="34" charset="0"/>
                <a:cs typeface="Calibri" panose="020F0502020204030204" pitchFamily="34" charset="0"/>
              </a:rPr>
              <a:t> REVISED Strategic Priorities</a:t>
            </a:r>
          </a:p>
          <a:p>
            <a:pPr>
              <a:buFont typeface="Wingdings" panose="05000000000000000000" pitchFamily="2" charset="2"/>
              <a:buChar char="q"/>
            </a:pPr>
            <a:r>
              <a:rPr lang="en-US" sz="4000" b="1" dirty="0">
                <a:latin typeface="Calibri" panose="020F0502020204030204" pitchFamily="34" charset="0"/>
                <a:cs typeface="Calibri" panose="020F0502020204030204" pitchFamily="34" charset="0"/>
              </a:rPr>
              <a:t>Discuss</a:t>
            </a:r>
            <a:r>
              <a:rPr lang="en-US" sz="4000" dirty="0">
                <a:latin typeface="Calibri" panose="020F0502020204030204" pitchFamily="34" charset="0"/>
                <a:cs typeface="Calibri" panose="020F0502020204030204" pitchFamily="34" charset="0"/>
              </a:rPr>
              <a:t> PROPOSED Anticipated Outcomes</a:t>
            </a:r>
          </a:p>
          <a:p>
            <a:pPr>
              <a:buFont typeface="Wingdings" panose="05000000000000000000" pitchFamily="2" charset="2"/>
              <a:buChar char="q"/>
            </a:pPr>
            <a:r>
              <a:rPr lang="en-US" sz="4000" dirty="0">
                <a:latin typeface="Calibri" panose="020F0502020204030204" pitchFamily="34" charset="0"/>
                <a:cs typeface="Calibri" panose="020F0502020204030204" pitchFamily="34" charset="0"/>
              </a:rPr>
              <a:t>Next Steps</a:t>
            </a:r>
          </a:p>
          <a:p>
            <a:pPr>
              <a:buFont typeface="Wingdings" panose="05000000000000000000" pitchFamily="2" charset="2"/>
              <a:buChar char="q"/>
            </a:pPr>
            <a:r>
              <a:rPr lang="en-US" sz="4000" dirty="0">
                <a:latin typeface="Calibri" panose="020F0502020204030204" pitchFamily="34" charset="0"/>
                <a:cs typeface="Calibri" panose="020F0502020204030204" pitchFamily="34" charset="0"/>
              </a:rPr>
              <a:t>Public Comment</a:t>
            </a:r>
          </a:p>
        </p:txBody>
      </p:sp>
    </p:spTree>
    <p:extLst>
      <p:ext uri="{BB962C8B-B14F-4D97-AF65-F5344CB8AC3E}">
        <p14:creationId xmlns:p14="http://schemas.microsoft.com/office/powerpoint/2010/main" val="1833661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6F341-BF2F-41E1-AB6A-5940A18304EA}"/>
              </a:ext>
            </a:extLst>
          </p:cNvPr>
          <p:cNvSpPr>
            <a:spLocks noGrp="1"/>
          </p:cNvSpPr>
          <p:nvPr>
            <p:ph type="title"/>
          </p:nvPr>
        </p:nvSpPr>
        <p:spPr/>
        <p:txBody>
          <a:bodyPr/>
          <a:lstStyle/>
          <a:p>
            <a:r>
              <a:rPr lang="en-US" dirty="0"/>
              <a:t>WHY DO STRATEGIC PLANNING</a:t>
            </a:r>
          </a:p>
        </p:txBody>
      </p:sp>
      <p:sp>
        <p:nvSpPr>
          <p:cNvPr id="3" name="Content Placeholder 2">
            <a:extLst>
              <a:ext uri="{FF2B5EF4-FFF2-40B4-BE49-F238E27FC236}">
                <a16:creationId xmlns:a16="http://schemas.microsoft.com/office/drawing/2014/main" id="{4DBB8924-6D3F-4834-AF47-C5BE3020DE96}"/>
              </a:ext>
            </a:extLst>
          </p:cNvPr>
          <p:cNvSpPr>
            <a:spLocks noGrp="1"/>
          </p:cNvSpPr>
          <p:nvPr>
            <p:ph sz="quarter" idx="1"/>
          </p:nvPr>
        </p:nvSpPr>
        <p:spPr/>
        <p:txBody>
          <a:bodyPr>
            <a:normAutofit lnSpcReduction="10000"/>
          </a:bodyPr>
          <a:lstStyle/>
          <a:p>
            <a:r>
              <a:rPr lang="en-US" dirty="0"/>
              <a:t>High level </a:t>
            </a:r>
            <a:r>
              <a:rPr lang="en-US" b="1" dirty="0"/>
              <a:t>plan</a:t>
            </a:r>
            <a:r>
              <a:rPr lang="en-US" dirty="0"/>
              <a:t> to achieve one or more goals under conditions of uncertainty</a:t>
            </a:r>
          </a:p>
          <a:p>
            <a:endParaRPr lang="en-US" dirty="0"/>
          </a:p>
          <a:p>
            <a:r>
              <a:rPr lang="en-US" b="1" dirty="0"/>
              <a:t>Roadmap</a:t>
            </a:r>
            <a:r>
              <a:rPr lang="en-US" dirty="0"/>
              <a:t> for future initiatives</a:t>
            </a:r>
          </a:p>
          <a:p>
            <a:endParaRPr lang="en-US" dirty="0"/>
          </a:p>
          <a:p>
            <a:r>
              <a:rPr lang="en-US" dirty="0"/>
              <a:t>Provides Commission, Staff and Community with </a:t>
            </a:r>
            <a:r>
              <a:rPr lang="en-US" b="1" dirty="0"/>
              <a:t>common focus and perspective</a:t>
            </a:r>
          </a:p>
          <a:p>
            <a:endParaRPr lang="en-US" dirty="0"/>
          </a:p>
          <a:p>
            <a:r>
              <a:rPr lang="en-US" dirty="0"/>
              <a:t>Focus on </a:t>
            </a:r>
            <a:r>
              <a:rPr lang="en-US" b="1" dirty="0"/>
              <a:t>members</a:t>
            </a:r>
          </a:p>
          <a:p>
            <a:endParaRPr lang="en-US" dirty="0"/>
          </a:p>
        </p:txBody>
      </p:sp>
    </p:spTree>
    <p:extLst>
      <p:ext uri="{BB962C8B-B14F-4D97-AF65-F5344CB8AC3E}">
        <p14:creationId xmlns:p14="http://schemas.microsoft.com/office/powerpoint/2010/main" val="1693662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E548A-207A-40EF-B3C5-5E8D10348DCA}"/>
              </a:ext>
            </a:extLst>
          </p:cNvPr>
          <p:cNvSpPr>
            <a:spLocks noGrp="1"/>
          </p:cNvSpPr>
          <p:nvPr>
            <p:ph type="title"/>
          </p:nvPr>
        </p:nvSpPr>
        <p:spPr/>
        <p:txBody>
          <a:bodyPr/>
          <a:lstStyle/>
          <a:p>
            <a:r>
              <a:rPr lang="en-US" dirty="0"/>
              <a:t>EFFECTIVE STRATEGIC PLANS</a:t>
            </a:r>
          </a:p>
        </p:txBody>
      </p:sp>
      <p:sp>
        <p:nvSpPr>
          <p:cNvPr id="3" name="Content Placeholder 2">
            <a:extLst>
              <a:ext uri="{FF2B5EF4-FFF2-40B4-BE49-F238E27FC236}">
                <a16:creationId xmlns:a16="http://schemas.microsoft.com/office/drawing/2014/main" id="{33AE63E2-7A89-4B77-8F03-7D070D9DE289}"/>
              </a:ext>
            </a:extLst>
          </p:cNvPr>
          <p:cNvSpPr>
            <a:spLocks noGrp="1"/>
          </p:cNvSpPr>
          <p:nvPr>
            <p:ph sz="quarter" idx="1"/>
          </p:nvPr>
        </p:nvSpPr>
        <p:spPr/>
        <p:txBody>
          <a:bodyPr>
            <a:normAutofit lnSpcReduction="10000"/>
          </a:bodyPr>
          <a:lstStyle/>
          <a:p>
            <a:pPr>
              <a:spcAft>
                <a:spcPts val="600"/>
              </a:spcAft>
            </a:pPr>
            <a:r>
              <a:rPr lang="en-US" dirty="0"/>
              <a:t>The most effective strategic plans are…</a:t>
            </a:r>
          </a:p>
          <a:p>
            <a:pPr lvl="1">
              <a:spcAft>
                <a:spcPts val="1200"/>
              </a:spcAft>
            </a:pPr>
            <a:r>
              <a:rPr lang="en-US" dirty="0"/>
              <a:t>Clear, simple and focused </a:t>
            </a:r>
          </a:p>
          <a:p>
            <a:pPr lvl="1">
              <a:spcAft>
                <a:spcPts val="1200"/>
              </a:spcAft>
            </a:pPr>
            <a:r>
              <a:rPr lang="en-US" dirty="0"/>
              <a:t>Inspire a broader vision but offer achievable steps</a:t>
            </a:r>
          </a:p>
          <a:p>
            <a:pPr lvl="1">
              <a:spcAft>
                <a:spcPts val="1200"/>
              </a:spcAft>
            </a:pPr>
            <a:r>
              <a:rPr lang="en-US" dirty="0"/>
              <a:t>Incorporate the views and participation of the board, staff and key stakeholders</a:t>
            </a:r>
          </a:p>
          <a:p>
            <a:pPr lvl="1">
              <a:spcAft>
                <a:spcPts val="1200"/>
              </a:spcAft>
            </a:pPr>
            <a:r>
              <a:rPr lang="en-US" dirty="0"/>
              <a:t>Function as frameworks or tools for making decisions and adapting to the environment</a:t>
            </a:r>
          </a:p>
          <a:p>
            <a:pPr>
              <a:spcAft>
                <a:spcPts val="1200"/>
              </a:spcAft>
            </a:pPr>
            <a:r>
              <a:rPr lang="en-US" dirty="0"/>
              <a:t>3-year strategic plan horizon – 2023-2025</a:t>
            </a:r>
          </a:p>
          <a:p>
            <a:endParaRPr lang="en-US" dirty="0"/>
          </a:p>
        </p:txBody>
      </p:sp>
    </p:spTree>
    <p:extLst>
      <p:ext uri="{BB962C8B-B14F-4D97-AF65-F5344CB8AC3E}">
        <p14:creationId xmlns:p14="http://schemas.microsoft.com/office/powerpoint/2010/main" val="3640378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9A73D-032D-41D3-A8C4-B349B37EE38C}"/>
              </a:ext>
            </a:extLst>
          </p:cNvPr>
          <p:cNvSpPr>
            <a:spLocks noGrp="1"/>
          </p:cNvSpPr>
          <p:nvPr>
            <p:ph type="title"/>
          </p:nvPr>
        </p:nvSpPr>
        <p:spPr/>
        <p:txBody>
          <a:bodyPr/>
          <a:lstStyle/>
          <a:p>
            <a:r>
              <a:rPr lang="en-US" dirty="0"/>
              <a:t>TIMELINE - 2022</a:t>
            </a:r>
          </a:p>
        </p:txBody>
      </p:sp>
      <p:sp>
        <p:nvSpPr>
          <p:cNvPr id="3" name="Content Placeholder 2">
            <a:extLst>
              <a:ext uri="{FF2B5EF4-FFF2-40B4-BE49-F238E27FC236}">
                <a16:creationId xmlns:a16="http://schemas.microsoft.com/office/drawing/2014/main" id="{ED9AF6D2-E203-46DC-A588-DBF081CA8270}"/>
              </a:ext>
            </a:extLst>
          </p:cNvPr>
          <p:cNvSpPr>
            <a:spLocks noGrp="1"/>
          </p:cNvSpPr>
          <p:nvPr>
            <p:ph sz="quarter" idx="1"/>
          </p:nvPr>
        </p:nvSpPr>
        <p:spPr/>
        <p:txBody>
          <a:bodyPr>
            <a:normAutofit fontScale="70000" lnSpcReduction="20000"/>
          </a:bodyPr>
          <a:lstStyle/>
          <a:p>
            <a:r>
              <a:rPr lang="en-US" dirty="0"/>
              <a:t>4 Educational Sessions </a:t>
            </a:r>
          </a:p>
          <a:p>
            <a:pPr lvl="1"/>
            <a:r>
              <a:rPr lang="en-US" dirty="0" err="1"/>
              <a:t>CalAIM</a:t>
            </a:r>
            <a:r>
              <a:rPr lang="en-US" dirty="0"/>
              <a:t> (Dr. Brad Gilbert, Pacific Health Consulting Group)</a:t>
            </a:r>
          </a:p>
          <a:p>
            <a:pPr lvl="1"/>
            <a:r>
              <a:rPr lang="en-US" dirty="0"/>
              <a:t>Evaluation of Health Plan Performance (Dr. Brad Gilbert, Pacific Health Consulting Group)</a:t>
            </a:r>
          </a:p>
          <a:p>
            <a:pPr lvl="1"/>
            <a:r>
              <a:rPr lang="en-US" dirty="0" err="1"/>
              <a:t>ReProcurement</a:t>
            </a:r>
            <a:r>
              <a:rPr lang="en-US" dirty="0"/>
              <a:t>/DHCS New Proposed Health Plan Contract (Sarah Brooks, Sellers/Dorsey)</a:t>
            </a:r>
          </a:p>
          <a:p>
            <a:pPr lvl="1"/>
            <a:r>
              <a:rPr lang="en-US" dirty="0"/>
              <a:t>Health Authorities and Boards/Commissions (Tim Reilly and Bobbie Wunsch, Pacific Health Consulting Group)</a:t>
            </a:r>
          </a:p>
          <a:p>
            <a:r>
              <a:rPr lang="en-US" dirty="0"/>
              <a:t>Strategic Planning Sessions</a:t>
            </a:r>
          </a:p>
          <a:p>
            <a:pPr lvl="1"/>
            <a:r>
              <a:rPr lang="en-US" dirty="0"/>
              <a:t>Strategic Planning Session #1 – Vision, Mission, Values and Strategic Priorities</a:t>
            </a:r>
          </a:p>
          <a:p>
            <a:pPr lvl="1"/>
            <a:r>
              <a:rPr lang="en-US" dirty="0"/>
              <a:t>Strategic Planning Session #2 – June 21- Anticipated Outcomes</a:t>
            </a:r>
          </a:p>
          <a:p>
            <a:pPr lvl="1"/>
            <a:r>
              <a:rPr lang="en-US" dirty="0"/>
              <a:t>Strategic Planning Session #3 – July 19 – Proposed Strategies and Review DRAFT Strategic Plan Components</a:t>
            </a:r>
          </a:p>
          <a:p>
            <a:pPr lvl="1"/>
            <a:r>
              <a:rPr lang="en-US" dirty="0"/>
              <a:t>August – DRAFT Strategic Plan sent to HA Commissioners</a:t>
            </a:r>
          </a:p>
          <a:p>
            <a:pPr lvl="1"/>
            <a:r>
              <a:rPr lang="en-US" dirty="0"/>
              <a:t>Strategic Planning Session #4 – September 20 – Discuss and Potentially Approve 3 Year Strategic Plan 2023 - 2025</a:t>
            </a:r>
          </a:p>
          <a:p>
            <a:endParaRPr lang="en-US" dirty="0"/>
          </a:p>
        </p:txBody>
      </p:sp>
    </p:spTree>
    <p:extLst>
      <p:ext uri="{BB962C8B-B14F-4D97-AF65-F5344CB8AC3E}">
        <p14:creationId xmlns:p14="http://schemas.microsoft.com/office/powerpoint/2010/main" val="3979676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53730-4004-4039-BE97-CADF57A453A5}"/>
              </a:ext>
            </a:extLst>
          </p:cNvPr>
          <p:cNvSpPr>
            <a:spLocks noGrp="1"/>
          </p:cNvSpPr>
          <p:nvPr>
            <p:ph type="title"/>
          </p:nvPr>
        </p:nvSpPr>
        <p:spPr/>
        <p:txBody>
          <a:bodyPr>
            <a:normAutofit/>
          </a:bodyPr>
          <a:lstStyle/>
          <a:p>
            <a:r>
              <a:rPr lang="en-US" dirty="0"/>
              <a:t>CURRENT PURPOSE STATEMENT*</a:t>
            </a:r>
          </a:p>
        </p:txBody>
      </p:sp>
      <p:sp>
        <p:nvSpPr>
          <p:cNvPr id="3" name="Content Placeholder 2">
            <a:extLst>
              <a:ext uri="{FF2B5EF4-FFF2-40B4-BE49-F238E27FC236}">
                <a16:creationId xmlns:a16="http://schemas.microsoft.com/office/drawing/2014/main" id="{87037DAE-1DC2-48F6-AA6A-D2E7D73F1D80}"/>
              </a:ext>
            </a:extLst>
          </p:cNvPr>
          <p:cNvSpPr>
            <a:spLocks noGrp="1"/>
          </p:cNvSpPr>
          <p:nvPr>
            <p:ph sz="quarter" idx="1"/>
          </p:nvPr>
        </p:nvSpPr>
        <p:spPr/>
        <p:txBody>
          <a:bodyPr>
            <a:normAutofit fontScale="55000" lnSpcReduction="20000"/>
          </a:bodyPr>
          <a:lstStyle/>
          <a:p>
            <a:pPr marL="0" indent="0">
              <a:lnSpc>
                <a:spcPct val="120000"/>
              </a:lnSpc>
              <a:buNone/>
            </a:pPr>
            <a:r>
              <a:rPr lang="en-US" sz="5100" dirty="0"/>
              <a:t>The Sacramento County Health Authority Commission shall serve the public interest of Medi-Cal beneficiaries in the county, and strive to improve health care quality, to better integrate the services of Medi-Cal managed care plans and behavioral health and oral health services, to promote prevention and wellness, to ensure the provision of cost-effective health and mental health care services, and to reduce health disparities.</a:t>
            </a:r>
          </a:p>
          <a:p>
            <a:pPr marL="342900" marR="0" lvl="0" indent="-342900">
              <a:buFont typeface="Symbol" panose="05050102010706020507" pitchFamily="18" charset="2"/>
              <a:buChar char=""/>
            </a:pPr>
            <a:endParaRPr lang="en-US" sz="1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buFont typeface="Symbol" panose="05050102010706020507" pitchFamily="18" charset="2"/>
              <a:buChar char=""/>
            </a:pPr>
            <a:endParaRPr lang="en-US" sz="1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lvl="0" indent="0">
              <a:buNone/>
            </a:pPr>
            <a:r>
              <a:rPr lang="en-US" sz="44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source = Commission ordinance/SB 226</a:t>
            </a:r>
            <a:endParaRPr lang="en-US"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644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A28CC-C7F0-480B-A5E6-0D9A3EA186C3}"/>
              </a:ext>
            </a:extLst>
          </p:cNvPr>
          <p:cNvSpPr>
            <a:spLocks noGrp="1"/>
          </p:cNvSpPr>
          <p:nvPr>
            <p:ph type="title"/>
          </p:nvPr>
        </p:nvSpPr>
        <p:spPr/>
        <p:txBody>
          <a:bodyPr/>
          <a:lstStyle/>
          <a:p>
            <a:r>
              <a:rPr lang="en-US" dirty="0"/>
              <a:t>DEFINITIONS - VISION</a:t>
            </a:r>
          </a:p>
        </p:txBody>
      </p:sp>
      <p:sp>
        <p:nvSpPr>
          <p:cNvPr id="3" name="Content Placeholder 2">
            <a:extLst>
              <a:ext uri="{FF2B5EF4-FFF2-40B4-BE49-F238E27FC236}">
                <a16:creationId xmlns:a16="http://schemas.microsoft.com/office/drawing/2014/main" id="{12EA7570-05ED-40CE-AF3D-AA6AB4F49013}"/>
              </a:ext>
            </a:extLst>
          </p:cNvPr>
          <p:cNvSpPr>
            <a:spLocks noGrp="1"/>
          </p:cNvSpPr>
          <p:nvPr>
            <p:ph sz="quarter" idx="1"/>
          </p:nvPr>
        </p:nvSpPr>
        <p:spPr/>
        <p:txBody>
          <a:bodyPr/>
          <a:lstStyle/>
          <a:p>
            <a:pPr marL="457200" marR="0">
              <a:spcBef>
                <a:spcPts val="0"/>
              </a:spcBef>
              <a:spcAft>
                <a:spcPts val="0"/>
              </a:spcAft>
            </a:pPr>
            <a:r>
              <a:rPr lang="en-US" sz="2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Vision Statement: </a:t>
            </a: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Presents a description about how the world would look if your organization achieved its grandest aspirations</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2400" b="1"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457200" marR="0">
              <a:spcBef>
                <a:spcPts val="0"/>
              </a:spcBef>
              <a:spcAft>
                <a:spcPts val="0"/>
              </a:spcAft>
            </a:pPr>
            <a:r>
              <a:rPr lang="en-US" sz="2400" b="1"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Vision </a:t>
            </a:r>
            <a:r>
              <a:rPr lang="en-US" sz="2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400" b="1"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Our Desired Future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buFont typeface="Symbol" panose="05050102010706020507" pitchFamily="18" charset="2"/>
              <a:buChar char=""/>
            </a:pP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Look beyond the life of the Long-Term Plan, often 10-20 years out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buFont typeface="Symbol" panose="05050102010706020507" pitchFamily="18" charset="2"/>
              <a:buChar char=""/>
            </a:pP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Audacious aspirations or dreams that may never be achieved but we want to move toward</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buFont typeface="Symbol" panose="05050102010706020507" pitchFamily="18" charset="2"/>
              <a:buChar char=""/>
            </a:pP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Success often dependent upon the actions of multiple organizations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79728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3E75B-FB2E-EC92-E6B0-BD777D542F09}"/>
              </a:ext>
            </a:extLst>
          </p:cNvPr>
          <p:cNvSpPr>
            <a:spLocks noGrp="1"/>
          </p:cNvSpPr>
          <p:nvPr>
            <p:ph type="title"/>
          </p:nvPr>
        </p:nvSpPr>
        <p:spPr/>
        <p:txBody>
          <a:bodyPr/>
          <a:lstStyle/>
          <a:p>
            <a:r>
              <a:rPr lang="en-US" dirty="0"/>
              <a:t>VISION OPTIONS</a:t>
            </a:r>
          </a:p>
        </p:txBody>
      </p:sp>
      <p:sp>
        <p:nvSpPr>
          <p:cNvPr id="3" name="Content Placeholder 2">
            <a:extLst>
              <a:ext uri="{FF2B5EF4-FFF2-40B4-BE49-F238E27FC236}">
                <a16:creationId xmlns:a16="http://schemas.microsoft.com/office/drawing/2014/main" id="{9EBCF567-EC47-6E62-907F-A9D574AC94C4}"/>
              </a:ext>
            </a:extLst>
          </p:cNvPr>
          <p:cNvSpPr>
            <a:spLocks noGrp="1"/>
          </p:cNvSpPr>
          <p:nvPr>
            <p:ph sz="quarter" idx="1"/>
          </p:nvPr>
        </p:nvSpPr>
        <p:spPr>
          <a:xfrm>
            <a:off x="612648" y="1600200"/>
            <a:ext cx="8153400" cy="4851400"/>
          </a:xfrm>
        </p:spPr>
        <p:txBody>
          <a:bodyPr>
            <a:normAutofit/>
          </a:bodyPr>
          <a:lstStyle/>
          <a:p>
            <a:pPr marL="342900" marR="0" lvl="0" indent="-342900">
              <a:spcBef>
                <a:spcPts val="0"/>
              </a:spcBef>
              <a:spcAft>
                <a:spcPts val="12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rPr>
              <a:t>A healthy community with access to equitable, culturally appropriate, high quality and coordinated whole person health care when and where it is needed. </a:t>
            </a:r>
          </a:p>
          <a:p>
            <a:pPr marL="662940" lvl="1" indent="-342900">
              <a:spcBef>
                <a:spcPts val="0"/>
              </a:spcBef>
              <a:spcAft>
                <a:spcPts val="1200"/>
              </a:spcAft>
              <a:tabLst>
                <a:tab pos="457200" algn="l"/>
              </a:tabLst>
            </a:pPr>
            <a:r>
              <a:rPr lang="en-US" sz="2500" dirty="0">
                <a:solidFill>
                  <a:srgbClr val="FF0000"/>
                </a:solidFill>
                <a:effectLst/>
                <a:latin typeface="Calibri" panose="020F0502020204030204" pitchFamily="34" charset="0"/>
                <a:ea typeface="Times New Roman" panose="02020603050405020304" pitchFamily="18" charset="0"/>
              </a:rPr>
              <a:t>100% selected as their first or second choice</a:t>
            </a:r>
          </a:p>
          <a:p>
            <a:pPr marL="662940" lvl="1" indent="-342900">
              <a:spcBef>
                <a:spcPts val="0"/>
              </a:spcBef>
              <a:spcAft>
                <a:spcPts val="1200"/>
              </a:spcAft>
              <a:tabLst>
                <a:tab pos="457200" algn="l"/>
              </a:tabLst>
            </a:pPr>
            <a:endParaRPr lang="en-US" sz="2500" dirty="0">
              <a:effectLst/>
              <a:latin typeface="Calibri" panose="020F0502020204030204" pitchFamily="34" charset="0"/>
              <a:ea typeface="Times New Roman" panose="02020603050405020304" pitchFamily="18" charset="0"/>
            </a:endParaRPr>
          </a:p>
          <a:p>
            <a:pPr marL="342900" marR="0" lvl="0" indent="-342900">
              <a:spcBef>
                <a:spcPts val="0"/>
              </a:spcBef>
              <a:spcAft>
                <a:spcPts val="12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rPr>
              <a:t>We envision a future where all people in the county get their health needs met in a dignified, equitable, respectful, high quality, and coordinated way.</a:t>
            </a:r>
          </a:p>
          <a:p>
            <a:pPr marL="662940" lvl="1" indent="-342900">
              <a:spcBef>
                <a:spcPts val="0"/>
              </a:spcBef>
              <a:spcAft>
                <a:spcPts val="1200"/>
              </a:spcAft>
              <a:tabLst>
                <a:tab pos="457200" algn="l"/>
              </a:tabLst>
            </a:pPr>
            <a:r>
              <a:rPr lang="en-US" sz="2500" dirty="0">
                <a:solidFill>
                  <a:srgbClr val="FF0000"/>
                </a:solidFill>
                <a:effectLst/>
                <a:latin typeface="Calibri" panose="020F0502020204030204" pitchFamily="34" charset="0"/>
                <a:ea typeface="Times New Roman" panose="02020603050405020304" pitchFamily="18" charset="0"/>
              </a:rPr>
              <a:t>64% selected as their first or second choice</a:t>
            </a:r>
            <a:endParaRPr lang="en-US" sz="15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99864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BBE08-A762-4B01-95E0-955A97A5949C}"/>
              </a:ext>
            </a:extLst>
          </p:cNvPr>
          <p:cNvSpPr>
            <a:spLocks noGrp="1"/>
          </p:cNvSpPr>
          <p:nvPr>
            <p:ph type="title"/>
          </p:nvPr>
        </p:nvSpPr>
        <p:spPr/>
        <p:txBody>
          <a:bodyPr/>
          <a:lstStyle/>
          <a:p>
            <a:r>
              <a:rPr lang="en-US" dirty="0"/>
              <a:t>DEFINITION – MISSION</a:t>
            </a:r>
          </a:p>
        </p:txBody>
      </p:sp>
      <p:sp>
        <p:nvSpPr>
          <p:cNvPr id="3" name="Content Placeholder 2">
            <a:extLst>
              <a:ext uri="{FF2B5EF4-FFF2-40B4-BE49-F238E27FC236}">
                <a16:creationId xmlns:a16="http://schemas.microsoft.com/office/drawing/2014/main" id="{0621EA36-464B-4C53-9160-070B3C7CF939}"/>
              </a:ext>
            </a:extLst>
          </p:cNvPr>
          <p:cNvSpPr>
            <a:spLocks noGrp="1"/>
          </p:cNvSpPr>
          <p:nvPr>
            <p:ph sz="quarter" idx="1"/>
          </p:nvPr>
        </p:nvSpPr>
        <p:spPr/>
        <p:txBody>
          <a:bodyPr>
            <a:normAutofit lnSpcReduction="10000"/>
          </a:bodyPr>
          <a:lstStyle/>
          <a:p>
            <a:pPr marL="457200" marR="0">
              <a:spcBef>
                <a:spcPts val="0"/>
              </a:spcBef>
              <a:spcAft>
                <a:spcPts val="0"/>
              </a:spcAft>
            </a:pPr>
            <a:r>
              <a:rPr lang="en-US"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Mission Statement: </a:t>
            </a: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Describes organization’s fundamental, unique purpose and reason for existence. Can address questions like Why does your organization exist? Who do you serve? How you serve them?</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p>
            <a:pPr marL="137160" marR="0" indent="0">
              <a:spcBef>
                <a:spcPts val="0"/>
              </a:spcBef>
              <a:spcAft>
                <a:spcPts val="0"/>
              </a:spcAft>
              <a:buNone/>
            </a:pPr>
            <a:r>
              <a:rPr lang="en-US"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p>
            <a:pPr marL="457200" marR="0">
              <a:spcBef>
                <a:spcPts val="0"/>
              </a:spcBef>
              <a:spcAft>
                <a:spcPts val="0"/>
              </a:spcAft>
            </a:pPr>
            <a:r>
              <a:rPr lang="en-US" sz="28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Mission </a:t>
            </a:r>
            <a:r>
              <a:rPr lang="en-US"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8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We Do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buFont typeface="Symbol" panose="05050102010706020507" pitchFamily="18" charset="2"/>
              <a:buChar char=""/>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Typically describes the business the organization is in </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buFont typeface="Symbol" panose="05050102010706020507" pitchFamily="18" charset="2"/>
              <a:buChar char=""/>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Provides a brief statement of the organization’s purpose </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457200" marR="0">
              <a:spcBef>
                <a:spcPts val="0"/>
              </a:spcBef>
              <a:spcAft>
                <a:spcPts val="0"/>
              </a:spcAft>
            </a:pPr>
            <a:endParaRPr lang="en-US" sz="2400" b="1"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004043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CD73C-7735-335E-53F0-E1EC1AE2AF85}"/>
              </a:ext>
            </a:extLst>
          </p:cNvPr>
          <p:cNvSpPr>
            <a:spLocks noGrp="1"/>
          </p:cNvSpPr>
          <p:nvPr>
            <p:ph type="title"/>
          </p:nvPr>
        </p:nvSpPr>
        <p:spPr/>
        <p:txBody>
          <a:bodyPr/>
          <a:lstStyle/>
          <a:p>
            <a:r>
              <a:rPr lang="en-US" dirty="0"/>
              <a:t>MISSION OPTIONS</a:t>
            </a:r>
          </a:p>
        </p:txBody>
      </p:sp>
      <p:sp>
        <p:nvSpPr>
          <p:cNvPr id="3" name="Content Placeholder 2">
            <a:extLst>
              <a:ext uri="{FF2B5EF4-FFF2-40B4-BE49-F238E27FC236}">
                <a16:creationId xmlns:a16="http://schemas.microsoft.com/office/drawing/2014/main" id="{44737DDE-84A3-7F8F-425C-4CD0C25B212F}"/>
              </a:ext>
            </a:extLst>
          </p:cNvPr>
          <p:cNvSpPr>
            <a:spLocks noGrp="1"/>
          </p:cNvSpPr>
          <p:nvPr>
            <p:ph sz="quarter" idx="1"/>
          </p:nvPr>
        </p:nvSpPr>
        <p:spPr>
          <a:xfrm>
            <a:off x="612648" y="1600200"/>
            <a:ext cx="8153400" cy="4932680"/>
          </a:xfrm>
        </p:spPr>
        <p:txBody>
          <a:bodyPr>
            <a:normAutofit fontScale="40000" lnSpcReduction="20000"/>
          </a:bodyPr>
          <a:lstStyle/>
          <a:p>
            <a:pPr marL="0" marR="0" indent="0">
              <a:spcBef>
                <a:spcPts val="0"/>
              </a:spcBef>
              <a:spcAft>
                <a:spcPts val="0"/>
              </a:spcAft>
              <a:buNone/>
            </a:pPr>
            <a:endParaRPr lang="en-US" sz="2400" dirty="0">
              <a:effectLst/>
              <a:latin typeface="Calibri" panose="020F0502020204030204" pitchFamily="34"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7000" dirty="0">
                <a:effectLst/>
                <a:latin typeface="Calibri" panose="020F0502020204030204" pitchFamily="34" charset="0"/>
                <a:ea typeface="Times New Roman" panose="02020603050405020304" pitchFamily="18" charset="0"/>
              </a:rPr>
              <a:t>SCHA is focused on ensuring access to quality and integrated health care for Medi-Cal beneficiaries in Sacramento County through collaboration and continuous oversight of the Medi-Cal system to improve health outcomes. </a:t>
            </a:r>
          </a:p>
          <a:p>
            <a:pPr marL="662940" lvl="1" indent="-342900">
              <a:spcBef>
                <a:spcPts val="600"/>
              </a:spcBef>
              <a:tabLst>
                <a:tab pos="457200" algn="l"/>
              </a:tabLst>
            </a:pPr>
            <a:r>
              <a:rPr lang="en-US" sz="4500" dirty="0">
                <a:solidFill>
                  <a:srgbClr val="FF0000"/>
                </a:solidFill>
                <a:effectLst/>
                <a:latin typeface="Calibri" panose="020F0502020204030204" pitchFamily="34" charset="0"/>
                <a:ea typeface="Times New Roman" panose="02020603050405020304" pitchFamily="18" charset="0"/>
              </a:rPr>
              <a:t>82% selected as their first or second choice</a:t>
            </a:r>
            <a:endParaRPr lang="en-US" sz="4000" dirty="0">
              <a:effectLst/>
              <a:latin typeface="Calibri" panose="020F0502020204030204" pitchFamily="34" charset="0"/>
              <a:ea typeface="Times New Roman" panose="02020603050405020304" pitchFamily="18" charset="0"/>
            </a:endParaRPr>
          </a:p>
          <a:p>
            <a:pPr marL="0" marR="0" indent="0">
              <a:spcBef>
                <a:spcPts val="0"/>
              </a:spcBef>
              <a:spcAft>
                <a:spcPts val="0"/>
              </a:spcAft>
              <a:buNone/>
            </a:pPr>
            <a:r>
              <a:rPr lang="en-US" sz="7000" dirty="0">
                <a:effectLst/>
                <a:latin typeface="Calibri" panose="020F0502020204030204" pitchFamily="34" charset="0"/>
                <a:ea typeface="Times New Roman" panose="02020603050405020304" pitchFamily="18" charset="0"/>
              </a:rPr>
              <a:t> </a:t>
            </a:r>
          </a:p>
          <a:p>
            <a:pPr marL="342900" marR="0" lvl="0" indent="-342900">
              <a:spcBef>
                <a:spcPts val="0"/>
              </a:spcBef>
              <a:spcAft>
                <a:spcPts val="0"/>
              </a:spcAft>
              <a:buFont typeface="+mj-lt"/>
              <a:buAutoNum type="arabicPeriod" startAt="2"/>
              <a:tabLst>
                <a:tab pos="457200" algn="l"/>
              </a:tabLst>
            </a:pPr>
            <a:r>
              <a:rPr lang="en-US" sz="7000" dirty="0">
                <a:effectLst/>
                <a:latin typeface="Calibri" panose="020F0502020204030204" pitchFamily="34" charset="0"/>
                <a:ea typeface="Times New Roman" panose="02020603050405020304" pitchFamily="18" charset="0"/>
              </a:rPr>
              <a:t>The SCHA uses its diversity of experience and expertise to advocate for the highest quality, integrated health care for Medi-Cal beneficiaries in Sacramento through influence and oversight of the Medi-Cal system in the County to improve health outcomes and reduce health disparities. </a:t>
            </a:r>
          </a:p>
          <a:p>
            <a:pPr marL="662940" lvl="1" indent="-342900">
              <a:spcBef>
                <a:spcPts val="600"/>
              </a:spcBef>
              <a:tabLst>
                <a:tab pos="457200" algn="l"/>
              </a:tabLst>
            </a:pPr>
            <a:r>
              <a:rPr lang="en-US" sz="4500" dirty="0">
                <a:solidFill>
                  <a:srgbClr val="FF0000"/>
                </a:solidFill>
                <a:latin typeface="Calibri" panose="020F0502020204030204" pitchFamily="34" charset="0"/>
              </a:rPr>
              <a:t>73% selected as their first or second choice</a:t>
            </a:r>
            <a:endParaRPr lang="en-US" sz="4000" dirty="0">
              <a:solidFill>
                <a:srgbClr val="FF0000"/>
              </a:solidFill>
              <a:latin typeface="Calibri" panose="020F0502020204030204" pitchFamily="34" charset="0"/>
            </a:endParaRPr>
          </a:p>
        </p:txBody>
      </p:sp>
    </p:spTree>
    <p:extLst>
      <p:ext uri="{BB962C8B-B14F-4D97-AF65-F5344CB8AC3E}">
        <p14:creationId xmlns:p14="http://schemas.microsoft.com/office/powerpoint/2010/main" val="641543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CE1E2-B298-420E-B9CA-160D373F36D1}"/>
              </a:ext>
            </a:extLst>
          </p:cNvPr>
          <p:cNvSpPr>
            <a:spLocks noGrp="1"/>
          </p:cNvSpPr>
          <p:nvPr>
            <p:ph type="title"/>
          </p:nvPr>
        </p:nvSpPr>
        <p:spPr/>
        <p:txBody>
          <a:bodyPr/>
          <a:lstStyle/>
          <a:p>
            <a:r>
              <a:rPr lang="en-US" dirty="0"/>
              <a:t>DEFINITION: VALUES</a:t>
            </a:r>
          </a:p>
        </p:txBody>
      </p:sp>
      <p:sp>
        <p:nvSpPr>
          <p:cNvPr id="3" name="Content Placeholder 2">
            <a:extLst>
              <a:ext uri="{FF2B5EF4-FFF2-40B4-BE49-F238E27FC236}">
                <a16:creationId xmlns:a16="http://schemas.microsoft.com/office/drawing/2014/main" id="{71989F87-2245-4EC7-90ED-2D34BDC86FE8}"/>
              </a:ext>
            </a:extLst>
          </p:cNvPr>
          <p:cNvSpPr>
            <a:spLocks noGrp="1"/>
          </p:cNvSpPr>
          <p:nvPr>
            <p:ph sz="quarter" idx="1"/>
          </p:nvPr>
        </p:nvSpPr>
        <p:spPr/>
        <p:txBody>
          <a:bodyPr/>
          <a:lstStyle/>
          <a:p>
            <a:pPr marL="457200" marR="0">
              <a:spcBef>
                <a:spcPts val="0"/>
              </a:spcBef>
              <a:spcAft>
                <a:spcPts val="0"/>
              </a:spcAft>
            </a:pPr>
            <a:r>
              <a:rPr lang="en-US" sz="3200" b="1"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Values </a:t>
            </a:r>
            <a:r>
              <a:rPr lang="en-US" sz="3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1"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Who We Are </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buFont typeface="Symbol" panose="05050102010706020507" pitchFamily="18" charset="2"/>
              <a:buChar char=""/>
            </a:pPr>
            <a:r>
              <a:rPr lang="en-US" sz="4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Core ethics that define what we stand for </a:t>
            </a:r>
            <a:endParaRPr lang="en-US" sz="40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buFont typeface="Symbol" panose="05050102010706020507" pitchFamily="18" charset="2"/>
              <a:buChar char=""/>
            </a:pPr>
            <a:r>
              <a:rPr lang="en-US" sz="4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Guide how we operate as an organization and serve our community </a:t>
            </a:r>
            <a:endParaRPr lang="en-US" sz="4000" dirty="0">
              <a:effectLst/>
              <a:latin typeface="Calibri" panose="020F0502020204030204" pitchFamily="34" charset="0"/>
              <a:ea typeface="Times New Roman" panose="02020603050405020304" pitchFamily="18" charset="0"/>
              <a:cs typeface="Calibri" panose="020F0502020204030204" pitchFamily="34" charset="0"/>
            </a:endParaRPr>
          </a:p>
          <a:p>
            <a:endParaRPr lang="en-US" dirty="0"/>
          </a:p>
        </p:txBody>
      </p:sp>
    </p:spTree>
    <p:extLst>
      <p:ext uri="{BB962C8B-B14F-4D97-AF65-F5344CB8AC3E}">
        <p14:creationId xmlns:p14="http://schemas.microsoft.com/office/powerpoint/2010/main" val="3781845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Date Placeholder 3">
            <a:extLst>
              <a:ext uri="{FF2B5EF4-FFF2-40B4-BE49-F238E27FC236}">
                <a16:creationId xmlns:a16="http://schemas.microsoft.com/office/drawing/2014/main" id="{BC91E699-5C1D-5D4B-8BF0-38FD471DD27C}"/>
              </a:ext>
            </a:extLst>
          </p:cNvPr>
          <p:cNvSpPr>
            <a:spLocks noGrp="1"/>
          </p:cNvSpPr>
          <p:nvPr>
            <p:ph type="dt" sz="quarter" idx="10"/>
          </p:nvPr>
        </p:nvSpPr>
        <p:spPr bwMode="auto">
          <a:xfrm>
            <a:off x="838200" y="6324600"/>
            <a:ext cx="10668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smtClean="0">
                <a:cs typeface="Arial" panose="020B0604020202020204" pitchFamily="34" charset="0"/>
              </a:rPr>
              <a:t>June 21, 2022</a:t>
            </a:r>
            <a:endParaRPr lang="en-US" altLang="en-US" dirty="0">
              <a:cs typeface="Arial" panose="020B0604020202020204" pitchFamily="34" charset="0"/>
            </a:endParaRPr>
          </a:p>
        </p:txBody>
      </p:sp>
      <p:sp>
        <p:nvSpPr>
          <p:cNvPr id="10244" name="Footer Placeholder 4">
            <a:extLst>
              <a:ext uri="{FF2B5EF4-FFF2-40B4-BE49-F238E27FC236}">
                <a16:creationId xmlns:a16="http://schemas.microsoft.com/office/drawing/2014/main" id="{469E85A7-3F62-D247-8FF3-1EBB70DBA1ED}"/>
              </a:ext>
            </a:extLst>
          </p:cNvPr>
          <p:cNvSpPr>
            <a:spLocks noGrp="1"/>
          </p:cNvSpPr>
          <p:nvPr>
            <p:ph type="ftr" sz="quarter" idx="11"/>
          </p:nvPr>
        </p:nvSpPr>
        <p:spPr bwMode="auto">
          <a:xfrm>
            <a:off x="2057400" y="6296025"/>
            <a:ext cx="5410200" cy="322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Tahoma" panose="020B0604030504040204" pitchFamily="34" charset="0"/>
                <a:cs typeface="Tahoma" panose="020B0604030504040204" pitchFamily="34" charset="0"/>
              </a:rPr>
              <a:t>Sacramento County Health Authority Commission</a:t>
            </a:r>
          </a:p>
        </p:txBody>
      </p:sp>
      <p:sp>
        <p:nvSpPr>
          <p:cNvPr id="10245" name="Slide Number Placeholder 5">
            <a:extLst>
              <a:ext uri="{FF2B5EF4-FFF2-40B4-BE49-F238E27FC236}">
                <a16:creationId xmlns:a16="http://schemas.microsoft.com/office/drawing/2014/main" id="{5153BE8F-43B5-0642-A084-201C436B0851}"/>
              </a:ext>
            </a:extLst>
          </p:cNvPr>
          <p:cNvSpPr>
            <a:spLocks noGrp="1"/>
          </p:cNvSpPr>
          <p:nvPr>
            <p:ph type="sldNum" sz="quarter" idx="12"/>
          </p:nvPr>
        </p:nvSpPr>
        <p:spPr bwMode="auto">
          <a:xfrm>
            <a:off x="331788" y="6248400"/>
            <a:ext cx="354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E35505-5966-7D46-A788-931173497520}" type="slidenum">
              <a:rPr lang="en-US" altLang="en-US">
                <a:latin typeface="Times New Roman" panose="02020603050405020304" pitchFamily="18" charset="0"/>
              </a:rPr>
              <a:pPr eaLnBrk="1" hangingPunct="1"/>
              <a:t>2</a:t>
            </a:fld>
            <a:endParaRPr lang="en-US" altLang="en-US">
              <a:latin typeface="Times New Roman" panose="02020603050405020304" pitchFamily="18" charset="0"/>
            </a:endParaRPr>
          </a:p>
        </p:txBody>
      </p:sp>
      <p:pic>
        <p:nvPicPr>
          <p:cNvPr id="10246" name="Picture 4" descr="sacctylogo">
            <a:extLst>
              <a:ext uri="{FF2B5EF4-FFF2-40B4-BE49-F238E27FC236}">
                <a16:creationId xmlns:a16="http://schemas.microsoft.com/office/drawing/2014/main" id="{9D269926-A0D8-E34D-A4CB-C56C93F9B92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620000" y="6408738"/>
            <a:ext cx="9969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2">
            <a:extLst>
              <a:ext uri="{FF2B5EF4-FFF2-40B4-BE49-F238E27FC236}">
                <a16:creationId xmlns:a16="http://schemas.microsoft.com/office/drawing/2014/main" id="{D93F594F-1775-2F4D-899A-B4A2E7B61AF5}"/>
              </a:ext>
            </a:extLst>
          </p:cNvPr>
          <p:cNvSpPr txBox="1">
            <a:spLocks noChangeArrowheads="1"/>
          </p:cNvSpPr>
          <p:nvPr/>
        </p:nvSpPr>
        <p:spPr bwMode="auto">
          <a:xfrm>
            <a:off x="364332" y="685800"/>
            <a:ext cx="8415336"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57200" indent="-457200" algn="ctr">
              <a:spcBef>
                <a:spcPct val="0"/>
              </a:spcBef>
            </a:pPr>
            <a:r>
              <a:rPr lang="en-US" altLang="en-US" sz="3600" b="1" dirty="0">
                <a:cs typeface="Arial" panose="020B0604020202020204" pitchFamily="34" charset="0"/>
              </a:rPr>
              <a:t>Agenda Item 1:</a:t>
            </a:r>
          </a:p>
          <a:p>
            <a:pPr marL="457200" indent="-457200" algn="ctr">
              <a:spcBef>
                <a:spcPct val="0"/>
              </a:spcBef>
            </a:pPr>
            <a:endParaRPr lang="en-US" altLang="en-US" sz="3600" b="1" dirty="0">
              <a:cs typeface="Arial" panose="020B0604020202020204" pitchFamily="34" charset="0"/>
            </a:endParaRPr>
          </a:p>
          <a:p>
            <a:pPr marL="457200" indent="-457200" algn="ctr">
              <a:spcBef>
                <a:spcPct val="0"/>
              </a:spcBef>
            </a:pPr>
            <a:r>
              <a:rPr lang="en-US" altLang="en-US" sz="3600" b="1" dirty="0">
                <a:cs typeface="Arial" panose="020B0604020202020204" pitchFamily="34" charset="0"/>
              </a:rPr>
              <a:t>Welcome and Opening Remarks</a:t>
            </a:r>
          </a:p>
        </p:txBody>
      </p:sp>
      <p:cxnSp>
        <p:nvCxnSpPr>
          <p:cNvPr id="3" name="Straight Connector 2">
            <a:extLst>
              <a:ext uri="{FF2B5EF4-FFF2-40B4-BE49-F238E27FC236}">
                <a16:creationId xmlns:a16="http://schemas.microsoft.com/office/drawing/2014/main" id="{E0D8EBF0-E45E-624A-A5C3-10A5111CBC2B}"/>
              </a:ext>
            </a:extLst>
          </p:cNvPr>
          <p:cNvCxnSpPr/>
          <p:nvPr/>
        </p:nvCxnSpPr>
        <p:spPr>
          <a:xfrm flipH="1">
            <a:off x="347663" y="6248400"/>
            <a:ext cx="84153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08947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90612-7CDD-2172-E148-AFAB853029B3}"/>
              </a:ext>
            </a:extLst>
          </p:cNvPr>
          <p:cNvSpPr>
            <a:spLocks noGrp="1"/>
          </p:cNvSpPr>
          <p:nvPr>
            <p:ph type="title"/>
          </p:nvPr>
        </p:nvSpPr>
        <p:spPr>
          <a:xfrm>
            <a:off x="142240" y="228600"/>
            <a:ext cx="8849360" cy="990600"/>
          </a:xfrm>
        </p:spPr>
        <p:txBody>
          <a:bodyPr>
            <a:normAutofit fontScale="90000"/>
          </a:bodyPr>
          <a:lstStyle/>
          <a:p>
            <a:r>
              <a:rPr lang="en-US" dirty="0"/>
              <a:t>PROPOSED ORGANIZATIONAL VALUES</a:t>
            </a:r>
          </a:p>
        </p:txBody>
      </p:sp>
      <p:sp>
        <p:nvSpPr>
          <p:cNvPr id="3" name="Content Placeholder 2">
            <a:extLst>
              <a:ext uri="{FF2B5EF4-FFF2-40B4-BE49-F238E27FC236}">
                <a16:creationId xmlns:a16="http://schemas.microsoft.com/office/drawing/2014/main" id="{5346082D-5381-4018-0EB5-6FCFD3F4C96D}"/>
              </a:ext>
            </a:extLst>
          </p:cNvPr>
          <p:cNvSpPr>
            <a:spLocks noGrp="1"/>
          </p:cNvSpPr>
          <p:nvPr>
            <p:ph sz="quarter" idx="1"/>
          </p:nvPr>
        </p:nvSpPr>
        <p:spPr/>
        <p:txBody>
          <a:bodyPr/>
          <a:lstStyle/>
          <a:p>
            <a:pPr marL="0" marR="0" indent="0">
              <a:spcBef>
                <a:spcPts val="0"/>
              </a:spcBef>
              <a:spcAft>
                <a:spcPts val="0"/>
              </a:spcAft>
              <a:buNone/>
            </a:pPr>
            <a:r>
              <a:rPr lang="en-US" sz="1800" dirty="0">
                <a:effectLst/>
                <a:latin typeface="Calibri" panose="020F0502020204030204" pitchFamily="34" charset="0"/>
                <a:ea typeface="Times New Roman" panose="02020603050405020304" pitchFamily="18" charset="0"/>
              </a:rPr>
              <a:t>We do our best for Sacramento’s Medi-Cal managed care members by being: </a:t>
            </a:r>
          </a:p>
          <a:p>
            <a:pPr marL="0" marR="0" indent="0">
              <a:spcBef>
                <a:spcPts val="0"/>
              </a:spcBef>
              <a:spcAft>
                <a:spcPts val="0"/>
              </a:spcAft>
              <a:buNone/>
            </a:pPr>
            <a:endParaRPr lang="en-US" sz="1800" dirty="0">
              <a:effectLst/>
              <a:latin typeface="Calibri" panose="020F0502020204030204" pitchFamily="34" charset="0"/>
              <a:ea typeface="Times New Roman" panose="02020603050405020304" pitchFamily="18" charset="0"/>
            </a:endParaRPr>
          </a:p>
          <a:p>
            <a:pPr>
              <a:spcBef>
                <a:spcPts val="0"/>
              </a:spcBef>
            </a:pPr>
            <a:r>
              <a:rPr lang="en-US" sz="2000" b="1" dirty="0">
                <a:effectLst/>
                <a:latin typeface="Calibri" panose="020F0502020204030204" pitchFamily="34" charset="0"/>
                <a:ea typeface="Times New Roman" panose="02020603050405020304" pitchFamily="18" charset="0"/>
              </a:rPr>
              <a:t>People-focused</a:t>
            </a:r>
            <a:r>
              <a:rPr lang="en-US" sz="2000" dirty="0">
                <a:effectLst/>
                <a:latin typeface="Calibri" panose="020F0502020204030204" pitchFamily="34" charset="0"/>
                <a:ea typeface="Times New Roman" panose="02020603050405020304" pitchFamily="18" charset="0"/>
              </a:rPr>
              <a:t>: </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empowering patients, family and staff to ensure that health care is respectful and culturally competent and honors people’s values</a:t>
            </a:r>
            <a:endParaRPr lang="en-US" sz="2000" dirty="0">
              <a:effectLst/>
              <a:latin typeface="Calibri" panose="020F0502020204030204" pitchFamily="34" charset="0"/>
              <a:ea typeface="Times New Roman" panose="02020603050405020304" pitchFamily="18" charset="0"/>
            </a:endParaRPr>
          </a:p>
          <a:p>
            <a:pPr>
              <a:spcBef>
                <a:spcPts val="0"/>
              </a:spcBef>
              <a:tabLst>
                <a:tab pos="457200" algn="l"/>
              </a:tabLst>
            </a:pPr>
            <a:r>
              <a:rPr lang="en-US" sz="2000" b="1" dirty="0">
                <a:effectLst/>
                <a:latin typeface="Calibri" panose="020F0502020204030204" pitchFamily="34" charset="0"/>
                <a:ea typeface="Times New Roman" panose="02020603050405020304" pitchFamily="18" charset="0"/>
              </a:rPr>
              <a:t>Collaborative: </a:t>
            </a:r>
            <a:r>
              <a:rPr lang="en-US" sz="2000" dirty="0">
                <a:effectLst/>
                <a:latin typeface="Calibri" panose="020F0502020204030204" pitchFamily="34" charset="0"/>
                <a:ea typeface="Times New Roman" panose="02020603050405020304" pitchFamily="18" charset="0"/>
              </a:rPr>
              <a:t>valuing community partnerships, existing networks of care, and working together to find solutions</a:t>
            </a:r>
          </a:p>
          <a:p>
            <a:pPr>
              <a:spcBef>
                <a:spcPts val="0"/>
              </a:spcBef>
              <a:tabLst>
                <a:tab pos="457200" algn="l"/>
              </a:tabLst>
            </a:pPr>
            <a:r>
              <a:rPr lang="en-US" sz="2000" b="1" dirty="0">
                <a:effectLst/>
                <a:latin typeface="Calibri" panose="020F0502020204030204" pitchFamily="34" charset="0"/>
                <a:ea typeface="Times New Roman" panose="02020603050405020304" pitchFamily="18" charset="0"/>
              </a:rPr>
              <a:t>Integrity: </a:t>
            </a:r>
            <a:r>
              <a:rPr lang="en-US" sz="2000" dirty="0">
                <a:effectLst/>
                <a:latin typeface="Calibri" panose="020F0502020204030204" pitchFamily="34" charset="0"/>
                <a:ea typeface="Times New Roman" panose="02020603050405020304" pitchFamily="18" charset="0"/>
              </a:rPr>
              <a:t>Being responsive, honest, and continuously listening, learning and improving</a:t>
            </a:r>
          </a:p>
          <a:p>
            <a:pPr>
              <a:spcBef>
                <a:spcPts val="0"/>
              </a:spcBef>
              <a:tabLst>
                <a:tab pos="457200" algn="l"/>
              </a:tabLst>
            </a:pPr>
            <a:r>
              <a:rPr lang="en-US" sz="2000" b="1" dirty="0">
                <a:effectLst/>
                <a:latin typeface="Calibri" panose="020F0502020204030204" pitchFamily="34" charset="0"/>
                <a:ea typeface="Times New Roman" panose="02020603050405020304" pitchFamily="18" charset="0"/>
              </a:rPr>
              <a:t>Transparent: </a:t>
            </a:r>
            <a:r>
              <a:rPr lang="en-US" sz="2000" dirty="0">
                <a:effectLst/>
                <a:latin typeface="Calibri" panose="020F0502020204030204" pitchFamily="34" charset="0"/>
                <a:ea typeface="Times New Roman" panose="02020603050405020304" pitchFamily="18" charset="0"/>
              </a:rPr>
              <a:t>using and sharing data to inform decisions and make positive changes</a:t>
            </a:r>
          </a:p>
          <a:p>
            <a:pPr>
              <a:spcBef>
                <a:spcPts val="0"/>
              </a:spcBef>
              <a:tabLst>
                <a:tab pos="457200" algn="l"/>
              </a:tabLst>
            </a:pPr>
            <a:r>
              <a:rPr lang="en-US" sz="2000" b="1" dirty="0">
                <a:effectLst/>
                <a:latin typeface="Calibri" panose="020F0502020204030204" pitchFamily="34" charset="0"/>
                <a:ea typeface="Times New Roman" panose="02020603050405020304" pitchFamily="18" charset="0"/>
              </a:rPr>
              <a:t>Vigilant: </a:t>
            </a:r>
            <a:r>
              <a:rPr lang="en-US" sz="2000" dirty="0">
                <a:effectLst/>
                <a:latin typeface="Calibri" panose="020F0502020204030204" pitchFamily="34" charset="0"/>
                <a:ea typeface="Times New Roman" panose="02020603050405020304" pitchFamily="18" charset="0"/>
              </a:rPr>
              <a:t>steadfastly advocating with managed care plans, delegated entities and providers to improve quality, access and equity standards while reducing health inequalities.</a:t>
            </a:r>
            <a:endParaRPr lang="en-US" sz="1800" dirty="0">
              <a:effectLst/>
              <a:latin typeface="Calibri" panose="020F0502020204030204" pitchFamily="34"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564989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5ED4C-8736-12E1-9FC8-1517DD374616}"/>
              </a:ext>
            </a:extLst>
          </p:cNvPr>
          <p:cNvSpPr>
            <a:spLocks noGrp="1"/>
          </p:cNvSpPr>
          <p:nvPr>
            <p:ph type="title"/>
          </p:nvPr>
        </p:nvSpPr>
        <p:spPr/>
        <p:txBody>
          <a:bodyPr/>
          <a:lstStyle/>
          <a:p>
            <a:r>
              <a:rPr lang="en-US" dirty="0"/>
              <a:t>ADVISORY POLL</a:t>
            </a:r>
          </a:p>
        </p:txBody>
      </p:sp>
      <p:sp>
        <p:nvSpPr>
          <p:cNvPr id="3" name="Content Placeholder 2">
            <a:extLst>
              <a:ext uri="{FF2B5EF4-FFF2-40B4-BE49-F238E27FC236}">
                <a16:creationId xmlns:a16="http://schemas.microsoft.com/office/drawing/2014/main" id="{B9CB1C75-18B4-3462-DF5D-D2000852B0D9}"/>
              </a:ext>
            </a:extLst>
          </p:cNvPr>
          <p:cNvSpPr>
            <a:spLocks noGrp="1"/>
          </p:cNvSpPr>
          <p:nvPr>
            <p:ph sz="quarter" idx="1"/>
          </p:nvPr>
        </p:nvSpPr>
        <p:spPr/>
        <p:txBody>
          <a:bodyPr>
            <a:normAutofit/>
          </a:bodyPr>
          <a:lstStyle/>
          <a:p>
            <a:pPr marL="0" indent="0">
              <a:buNone/>
            </a:pPr>
            <a:r>
              <a:rPr lang="en-US" sz="4000" dirty="0"/>
              <a:t>Do you generally agree with the draft Vision, Mission and Values reviewed today?</a:t>
            </a:r>
          </a:p>
          <a:p>
            <a:pPr marL="0" indent="0">
              <a:buNone/>
            </a:pPr>
            <a:endParaRPr lang="en-US" sz="4000" dirty="0"/>
          </a:p>
          <a:p>
            <a:pPr marL="777240" lvl="1" indent="-457200"/>
            <a:r>
              <a:rPr lang="en-US" sz="3600" dirty="0"/>
              <a:t>YES I SUPPORT</a:t>
            </a:r>
          </a:p>
          <a:p>
            <a:pPr marL="777240" lvl="1" indent="-457200"/>
            <a:r>
              <a:rPr lang="en-US" sz="3600" dirty="0"/>
              <a:t>NO I DO NOT SUPPORT</a:t>
            </a:r>
          </a:p>
          <a:p>
            <a:endParaRPr lang="en-US" sz="4000" dirty="0"/>
          </a:p>
        </p:txBody>
      </p:sp>
    </p:spTree>
    <p:extLst>
      <p:ext uri="{BB962C8B-B14F-4D97-AF65-F5344CB8AC3E}">
        <p14:creationId xmlns:p14="http://schemas.microsoft.com/office/powerpoint/2010/main" val="21657499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4DB02-D988-4EA1-9B45-5D6AD211AB8B}"/>
              </a:ext>
            </a:extLst>
          </p:cNvPr>
          <p:cNvSpPr>
            <a:spLocks noGrp="1"/>
          </p:cNvSpPr>
          <p:nvPr>
            <p:ph type="title"/>
          </p:nvPr>
        </p:nvSpPr>
        <p:spPr/>
        <p:txBody>
          <a:bodyPr/>
          <a:lstStyle/>
          <a:p>
            <a:r>
              <a:rPr lang="en-US" dirty="0"/>
              <a:t>DEFINITION: STRATEGIC PRIORITY</a:t>
            </a:r>
          </a:p>
        </p:txBody>
      </p:sp>
      <p:sp>
        <p:nvSpPr>
          <p:cNvPr id="3" name="Content Placeholder 2">
            <a:extLst>
              <a:ext uri="{FF2B5EF4-FFF2-40B4-BE49-F238E27FC236}">
                <a16:creationId xmlns:a16="http://schemas.microsoft.com/office/drawing/2014/main" id="{867E8D58-CA2B-4E90-8186-668CB9D4BE7E}"/>
              </a:ext>
            </a:extLst>
          </p:cNvPr>
          <p:cNvSpPr>
            <a:spLocks noGrp="1"/>
          </p:cNvSpPr>
          <p:nvPr>
            <p:ph sz="quarter" idx="1"/>
          </p:nvPr>
        </p:nvSpPr>
        <p:spPr/>
        <p:txBody>
          <a:bodyPr>
            <a:normAutofit fontScale="92500" lnSpcReduction="10000"/>
          </a:bodyPr>
          <a:lstStyle/>
          <a:p>
            <a:r>
              <a:rPr lang="en-US" sz="2800" b="0" i="0" u="none" strike="noStrike" baseline="0" dirty="0">
                <a:solidFill>
                  <a:srgbClr val="000000"/>
                </a:solidFill>
                <a:latin typeface="Calibri" panose="020F0502020204030204" pitchFamily="34" charset="0"/>
                <a:cs typeface="Calibri" panose="020F0502020204030204" pitchFamily="34" charset="0"/>
              </a:rPr>
              <a:t>A high-level plan to help focus and prioritize the HA’s efforts over the next three years </a:t>
            </a:r>
          </a:p>
          <a:p>
            <a:r>
              <a:rPr lang="en-US" sz="2800" b="0" i="0" u="none" strike="noStrike" baseline="0" dirty="0">
                <a:solidFill>
                  <a:srgbClr val="000000"/>
                </a:solidFill>
                <a:latin typeface="Calibri" panose="020F0502020204030204" pitchFamily="34" charset="0"/>
                <a:cs typeface="Calibri" panose="020F0502020204030204" pitchFamily="34" charset="0"/>
              </a:rPr>
              <a:t>It sets direction, but does not provide the detail of annual plan objectives and budget</a:t>
            </a:r>
          </a:p>
          <a:p>
            <a:pPr marL="0" marR="0" lvl="0" indent="0">
              <a:spcBef>
                <a:spcPts val="0"/>
              </a:spcBef>
              <a:spcAft>
                <a:spcPts val="0"/>
              </a:spcAft>
              <a:buNone/>
              <a:tabLst>
                <a:tab pos="457200" algn="l"/>
              </a:tabLst>
            </a:pPr>
            <a:endParaRPr lang="en-US" sz="2800" b="1" dirty="0">
              <a:effectLst/>
              <a:latin typeface="Calibri" panose="020F0502020204030204" pitchFamily="34" charset="0"/>
              <a:ea typeface="Calibri" panose="020F0502020204030204" pitchFamily="34" charset="0"/>
              <a:cs typeface="Arial" panose="020B0604020202020204" pitchFamily="34" charset="0"/>
            </a:endParaRPr>
          </a:p>
          <a:p>
            <a:pPr marL="914400" marR="0" lvl="1" indent="-457200">
              <a:spcBef>
                <a:spcPts val="0"/>
              </a:spcBef>
              <a:spcAft>
                <a:spcPts val="0"/>
              </a:spcAft>
              <a:buFont typeface="Wingdings" panose="05000000000000000000" pitchFamily="2" charset="2"/>
              <a:buChar char="§"/>
              <a:tabLst>
                <a:tab pos="914400" algn="l"/>
              </a:tabLst>
            </a:pPr>
            <a:r>
              <a:rPr lang="en-US" sz="2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Definition of priority: something/an effort/action that is regarded as more important than another.</a:t>
            </a:r>
          </a:p>
          <a:p>
            <a:pPr marL="457200" marR="0" lvl="1" indent="0">
              <a:spcBef>
                <a:spcPts val="0"/>
              </a:spcBef>
              <a:spcAft>
                <a:spcPts val="0"/>
              </a:spcAft>
              <a:buNone/>
              <a:tabLst>
                <a:tab pos="914400" algn="l"/>
              </a:tabLst>
            </a:pPr>
            <a:endParaRPr lang="en-US" sz="2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marL="914400" marR="0" lvl="1" indent="-457200">
              <a:spcBef>
                <a:spcPts val="0"/>
              </a:spcBef>
              <a:spcAft>
                <a:spcPts val="0"/>
              </a:spcAft>
              <a:buFont typeface="Wingdings" panose="05000000000000000000" pitchFamily="2" charset="2"/>
              <a:buChar char="§"/>
              <a:tabLst>
                <a:tab pos="914400" algn="l"/>
              </a:tabLst>
            </a:pPr>
            <a:r>
              <a:rPr lang="en-US" sz="2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Consider the major issues in the environment – federal, state and local – that will impact the HA’s work in the next 3 years.</a:t>
            </a:r>
            <a:endParaRPr lang="en-US" sz="2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02159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CDB09-9B67-7582-BE6D-C54C186FB48A}"/>
              </a:ext>
            </a:extLst>
          </p:cNvPr>
          <p:cNvSpPr>
            <a:spLocks noGrp="1"/>
          </p:cNvSpPr>
          <p:nvPr>
            <p:ph type="title"/>
          </p:nvPr>
        </p:nvSpPr>
        <p:spPr/>
        <p:txBody>
          <a:bodyPr>
            <a:normAutofit/>
          </a:bodyPr>
          <a:lstStyle/>
          <a:p>
            <a:r>
              <a:rPr lang="en-US" dirty="0"/>
              <a:t>DRAFT STRATEGIC PRIORITIES</a:t>
            </a:r>
          </a:p>
        </p:txBody>
      </p:sp>
      <p:sp>
        <p:nvSpPr>
          <p:cNvPr id="3" name="Content Placeholder 2">
            <a:extLst>
              <a:ext uri="{FF2B5EF4-FFF2-40B4-BE49-F238E27FC236}">
                <a16:creationId xmlns:a16="http://schemas.microsoft.com/office/drawing/2014/main" id="{F3992C62-B058-0CF3-42BA-3D42A9F6FC94}"/>
              </a:ext>
            </a:extLst>
          </p:cNvPr>
          <p:cNvSpPr>
            <a:spLocks noGrp="1"/>
          </p:cNvSpPr>
          <p:nvPr>
            <p:ph sz="quarter" idx="1"/>
          </p:nvPr>
        </p:nvSpPr>
        <p:spPr>
          <a:xfrm>
            <a:off x="492760" y="1600200"/>
            <a:ext cx="8153400" cy="5029200"/>
          </a:xfrm>
        </p:spPr>
        <p:txBody>
          <a:bodyPr>
            <a:normAutofit fontScale="92500" lnSpcReduction="10000"/>
          </a:bodyPr>
          <a:lstStyle/>
          <a:p>
            <a:pPr marL="342900" marR="0" lvl="0" indent="-342900">
              <a:spcBef>
                <a:spcPts val="0"/>
              </a:spcBef>
              <a:spcAft>
                <a:spcPts val="0"/>
              </a:spcAft>
              <a:buFont typeface="+mj-lt"/>
              <a:buAutoNum type="arabicPeriod"/>
              <a:tabLst>
                <a:tab pos="457200" algn="l"/>
              </a:tabLst>
            </a:pPr>
            <a:r>
              <a:rPr lang="en-US" sz="2400" dirty="0">
                <a:effectLst/>
                <a:latin typeface="Calibri" panose="020F0502020204030204" pitchFamily="34" charset="0"/>
                <a:ea typeface="Times New Roman" panose="02020603050405020304" pitchFamily="18" charset="0"/>
              </a:rPr>
              <a:t>Increase oversight, coordination and other activities to improve health plan and provider performance in the areas of quality, timely access, integration and health disparities</a:t>
            </a:r>
          </a:p>
          <a:p>
            <a:pPr marL="0" marR="0" indent="0">
              <a:spcBef>
                <a:spcPts val="0"/>
              </a:spcBef>
              <a:spcAft>
                <a:spcPts val="0"/>
              </a:spcAft>
              <a:buNone/>
            </a:pPr>
            <a:r>
              <a:rPr lang="en-US" sz="2400" dirty="0">
                <a:effectLst/>
                <a:latin typeface="Calibri" panose="020F0502020204030204" pitchFamily="34" charset="0"/>
                <a:ea typeface="Times New Roman" panose="02020603050405020304" pitchFamily="18" charset="0"/>
              </a:rPr>
              <a:t> </a:t>
            </a:r>
          </a:p>
          <a:p>
            <a:pPr marL="342900" marR="0" lvl="0" indent="-342900">
              <a:spcBef>
                <a:spcPts val="0"/>
              </a:spcBef>
              <a:spcAft>
                <a:spcPts val="0"/>
              </a:spcAft>
              <a:buFont typeface="+mj-lt"/>
              <a:buAutoNum type="arabicPeriod" startAt="2"/>
              <a:tabLst>
                <a:tab pos="457200" algn="l"/>
              </a:tabLst>
            </a:pPr>
            <a:r>
              <a:rPr lang="en-US" sz="2400" dirty="0">
                <a:solidFill>
                  <a:srgbClr val="333E48"/>
                </a:solidFill>
                <a:effectLst/>
                <a:latin typeface="Calibri" panose="020F0502020204030204" pitchFamily="34" charset="0"/>
                <a:ea typeface="Times New Roman" panose="02020603050405020304" pitchFamily="18" charset="0"/>
                <a:cs typeface="Calibri" panose="020F0502020204030204" pitchFamily="34" charset="0"/>
              </a:rPr>
              <a:t>Engage Medi-Cal beneficiaries in defining and improving health provider/ health plan performance </a:t>
            </a:r>
            <a:endParaRPr lang="en-US" sz="2400" dirty="0">
              <a:effectLst/>
              <a:latin typeface="Calibri" panose="020F0502020204030204" pitchFamily="34" charset="0"/>
              <a:ea typeface="Times New Roman" panose="02020603050405020304" pitchFamily="18" charset="0"/>
            </a:endParaRPr>
          </a:p>
          <a:p>
            <a:pPr marL="0" marR="0" indent="0">
              <a:spcBef>
                <a:spcPts val="0"/>
              </a:spcBef>
              <a:spcAft>
                <a:spcPts val="0"/>
              </a:spcAft>
              <a:buNone/>
            </a:pPr>
            <a:r>
              <a:rPr lang="en-US" sz="2400" dirty="0">
                <a:effectLst/>
                <a:latin typeface="Calibri" panose="020F0502020204030204" pitchFamily="34" charset="0"/>
                <a:ea typeface="Times New Roman" panose="02020603050405020304" pitchFamily="18" charset="0"/>
              </a:rPr>
              <a:t> </a:t>
            </a:r>
          </a:p>
          <a:p>
            <a:pPr marL="342900" marR="0" lvl="0" indent="-342900">
              <a:spcBef>
                <a:spcPts val="0"/>
              </a:spcBef>
              <a:spcAft>
                <a:spcPts val="0"/>
              </a:spcAft>
              <a:buFont typeface="+mj-lt"/>
              <a:buAutoNum type="arabicPeriod" startAt="3"/>
              <a:tabLst>
                <a:tab pos="457200" algn="l"/>
              </a:tabLst>
            </a:pPr>
            <a:r>
              <a:rPr lang="en-US" sz="2400" dirty="0">
                <a:effectLst/>
                <a:latin typeface="Calibri" panose="020F0502020204030204" pitchFamily="34" charset="0"/>
                <a:ea typeface="Times New Roman" panose="02020603050405020304" pitchFamily="18" charset="0"/>
              </a:rPr>
              <a:t>Proactively forecast, prepare for and support local efforts to respond to </a:t>
            </a:r>
            <a:r>
              <a:rPr lang="en-US" sz="2400" dirty="0" err="1">
                <a:effectLst/>
                <a:latin typeface="Calibri" panose="020F0502020204030204" pitchFamily="34" charset="0"/>
                <a:ea typeface="Times New Roman" panose="02020603050405020304" pitchFamily="18" charset="0"/>
              </a:rPr>
              <a:t>CalAIM</a:t>
            </a:r>
            <a:r>
              <a:rPr lang="en-US" sz="2400" dirty="0">
                <a:effectLst/>
                <a:latin typeface="Calibri" panose="020F0502020204030204" pitchFamily="34" charset="0"/>
                <a:ea typeface="Times New Roman" panose="02020603050405020304" pitchFamily="18" charset="0"/>
              </a:rPr>
              <a:t> and other key DHCS initiatives </a:t>
            </a:r>
          </a:p>
          <a:p>
            <a:pPr marL="137160" marR="0" indent="0">
              <a:spcBef>
                <a:spcPts val="0"/>
              </a:spcBef>
              <a:spcAft>
                <a:spcPts val="0"/>
              </a:spcAft>
              <a:buNone/>
            </a:pPr>
            <a:r>
              <a:rPr lang="en-US" sz="2400" dirty="0">
                <a:effectLst/>
                <a:latin typeface="Calibri" panose="020F0502020204030204" pitchFamily="34" charset="0"/>
                <a:ea typeface="Times New Roman" panose="02020603050405020304" pitchFamily="18" charset="0"/>
              </a:rPr>
              <a:t> </a:t>
            </a:r>
          </a:p>
          <a:p>
            <a:pPr marL="342900" marR="0" lvl="0" indent="-342900">
              <a:spcBef>
                <a:spcPts val="0"/>
              </a:spcBef>
              <a:spcAft>
                <a:spcPts val="0"/>
              </a:spcAft>
              <a:buFont typeface="+mj-lt"/>
              <a:buAutoNum type="arabicPeriod" startAt="4"/>
              <a:tabLst>
                <a:tab pos="457200" algn="l"/>
              </a:tabLst>
            </a:pPr>
            <a:r>
              <a:rPr lang="en-US" sz="2400" dirty="0">
                <a:effectLst/>
                <a:latin typeface="Calibri" panose="020F0502020204030204" pitchFamily="34" charset="0"/>
                <a:ea typeface="Times New Roman" panose="02020603050405020304" pitchFamily="18" charset="0"/>
              </a:rPr>
              <a:t>Prepare for successful transition to fewer Medi-Cal managed care health plans </a:t>
            </a:r>
          </a:p>
          <a:p>
            <a:pPr marL="137160" marR="0" indent="0">
              <a:spcBef>
                <a:spcPts val="0"/>
              </a:spcBef>
              <a:spcAft>
                <a:spcPts val="0"/>
              </a:spcAft>
              <a:buNone/>
            </a:pPr>
            <a:r>
              <a:rPr lang="en-US" sz="2400" dirty="0">
                <a:effectLst/>
                <a:latin typeface="Calibri" panose="020F0502020204030204" pitchFamily="34" charset="0"/>
                <a:ea typeface="Times New Roman" panose="02020603050405020304" pitchFamily="18" charset="0"/>
              </a:rPr>
              <a:t> </a:t>
            </a:r>
          </a:p>
          <a:p>
            <a:pPr marL="342900" marR="0" lvl="0" indent="-342900">
              <a:spcBef>
                <a:spcPts val="0"/>
              </a:spcBef>
              <a:spcAft>
                <a:spcPts val="0"/>
              </a:spcAft>
              <a:buFont typeface="+mj-lt"/>
              <a:buAutoNum type="arabicPeriod" startAt="5"/>
              <a:tabLst>
                <a:tab pos="457200" algn="l"/>
              </a:tabLst>
            </a:pPr>
            <a:r>
              <a:rPr lang="en-US" sz="2400" dirty="0">
                <a:effectLst/>
                <a:latin typeface="Calibri" panose="020F0502020204030204" pitchFamily="34" charset="0"/>
                <a:ea typeface="Times New Roman" panose="02020603050405020304" pitchFamily="18" charset="0"/>
              </a:rPr>
              <a:t>Improve Health Authority structure, processes, role clarity, and strategies engage key leaders in the community </a:t>
            </a:r>
          </a:p>
          <a:p>
            <a:pPr marL="0" marR="0" indent="0">
              <a:spcBef>
                <a:spcPts val="0"/>
              </a:spcBef>
              <a:spcAft>
                <a:spcPts val="0"/>
              </a:spcAft>
              <a:buNone/>
            </a:pPr>
            <a:endParaRPr lang="en-US" sz="1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423737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5ED4C-8736-12E1-9FC8-1517DD374616}"/>
              </a:ext>
            </a:extLst>
          </p:cNvPr>
          <p:cNvSpPr>
            <a:spLocks noGrp="1"/>
          </p:cNvSpPr>
          <p:nvPr>
            <p:ph type="title"/>
          </p:nvPr>
        </p:nvSpPr>
        <p:spPr/>
        <p:txBody>
          <a:bodyPr/>
          <a:lstStyle/>
          <a:p>
            <a:r>
              <a:rPr lang="en-US" dirty="0"/>
              <a:t>ADVISORY POLL</a:t>
            </a:r>
          </a:p>
        </p:txBody>
      </p:sp>
      <p:sp>
        <p:nvSpPr>
          <p:cNvPr id="3" name="Content Placeholder 2">
            <a:extLst>
              <a:ext uri="{FF2B5EF4-FFF2-40B4-BE49-F238E27FC236}">
                <a16:creationId xmlns:a16="http://schemas.microsoft.com/office/drawing/2014/main" id="{B9CB1C75-18B4-3462-DF5D-D2000852B0D9}"/>
              </a:ext>
            </a:extLst>
          </p:cNvPr>
          <p:cNvSpPr>
            <a:spLocks noGrp="1"/>
          </p:cNvSpPr>
          <p:nvPr>
            <p:ph sz="quarter" idx="1"/>
          </p:nvPr>
        </p:nvSpPr>
        <p:spPr/>
        <p:txBody>
          <a:bodyPr>
            <a:normAutofit/>
          </a:bodyPr>
          <a:lstStyle/>
          <a:p>
            <a:pPr marL="0" indent="0">
              <a:buNone/>
            </a:pPr>
            <a:r>
              <a:rPr lang="en-US" sz="3600" dirty="0"/>
              <a:t>Do you generally agree with the draft Strategic Priorities reviewed today?</a:t>
            </a:r>
          </a:p>
          <a:p>
            <a:pPr marL="0" indent="0">
              <a:buNone/>
            </a:pPr>
            <a:endParaRPr lang="en-US" sz="3600" dirty="0"/>
          </a:p>
          <a:p>
            <a:pPr marL="777240" lvl="1" indent="-457200"/>
            <a:r>
              <a:rPr lang="en-US" sz="3200" dirty="0"/>
              <a:t>YES I SUPPORT</a:t>
            </a:r>
          </a:p>
          <a:p>
            <a:pPr marL="777240" lvl="1" indent="-457200"/>
            <a:r>
              <a:rPr lang="en-US" sz="3200" dirty="0"/>
              <a:t>NO I DO NOT SUPPORT</a:t>
            </a:r>
          </a:p>
          <a:p>
            <a:endParaRPr lang="en-US" sz="3600" dirty="0"/>
          </a:p>
        </p:txBody>
      </p:sp>
    </p:spTree>
    <p:extLst>
      <p:ext uri="{BB962C8B-B14F-4D97-AF65-F5344CB8AC3E}">
        <p14:creationId xmlns:p14="http://schemas.microsoft.com/office/powerpoint/2010/main" val="3630726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4C99-6A12-6760-3161-C0DCB7CF6D9E}"/>
              </a:ext>
            </a:extLst>
          </p:cNvPr>
          <p:cNvSpPr>
            <a:spLocks noGrp="1"/>
          </p:cNvSpPr>
          <p:nvPr>
            <p:ph type="title"/>
          </p:nvPr>
        </p:nvSpPr>
        <p:spPr/>
        <p:txBody>
          <a:bodyPr>
            <a:normAutofit/>
          </a:bodyPr>
          <a:lstStyle/>
          <a:p>
            <a:r>
              <a:rPr lang="en-US" dirty="0"/>
              <a:t>DEFINITION: OUTCOMES/RESULTS</a:t>
            </a:r>
          </a:p>
        </p:txBody>
      </p:sp>
      <p:sp>
        <p:nvSpPr>
          <p:cNvPr id="3" name="Content Placeholder 2">
            <a:extLst>
              <a:ext uri="{FF2B5EF4-FFF2-40B4-BE49-F238E27FC236}">
                <a16:creationId xmlns:a16="http://schemas.microsoft.com/office/drawing/2014/main" id="{3805CE73-7719-AD05-AAFC-985962102431}"/>
              </a:ext>
            </a:extLst>
          </p:cNvPr>
          <p:cNvSpPr>
            <a:spLocks noGrp="1"/>
          </p:cNvSpPr>
          <p:nvPr>
            <p:ph sz="quarter" idx="1"/>
          </p:nvPr>
        </p:nvSpPr>
        <p:spPr>
          <a:xfrm>
            <a:off x="612648" y="1600200"/>
            <a:ext cx="8153400" cy="4881880"/>
          </a:xfrm>
        </p:spPr>
        <p:txBody>
          <a:bodyPr>
            <a:normAutofit/>
          </a:bodyPr>
          <a:lstStyle/>
          <a:p>
            <a:r>
              <a:rPr lang="en-US" sz="2800" b="0" i="0" u="none" strike="noStrike" baseline="0" dirty="0">
                <a:solidFill>
                  <a:srgbClr val="000000"/>
                </a:solidFill>
                <a:latin typeface="Calibri" panose="020F0502020204030204" pitchFamily="34" charset="0"/>
                <a:cs typeface="Calibri" panose="020F0502020204030204" pitchFamily="34" charset="0"/>
              </a:rPr>
              <a:t>A way to determine if the HA has been successful in addressing its key strategic priorities over the strategic planning period of 3 years </a:t>
            </a:r>
          </a:p>
          <a:p>
            <a:r>
              <a:rPr lang="en-US" sz="2800" b="0" i="0" u="none" strike="noStrike" baseline="0" dirty="0">
                <a:solidFill>
                  <a:srgbClr val="000000"/>
                </a:solidFill>
                <a:latin typeface="Calibri" panose="020F0502020204030204" pitchFamily="34" charset="0"/>
                <a:cs typeface="Calibri" panose="020F0502020204030204" pitchFamily="34" charset="0"/>
              </a:rPr>
              <a:t>Identifies our </a:t>
            </a:r>
            <a:r>
              <a:rPr lang="en-US" sz="2800" b="1" i="0" u="none" strike="noStrike" baseline="0" dirty="0">
                <a:solidFill>
                  <a:srgbClr val="000000"/>
                </a:solidFill>
                <a:latin typeface="Calibri" panose="020F0502020204030204" pitchFamily="34" charset="0"/>
                <a:cs typeface="Calibri" panose="020F0502020204030204" pitchFamily="34" charset="0"/>
              </a:rPr>
              <a:t>anticipated</a:t>
            </a:r>
            <a:r>
              <a:rPr lang="en-US" sz="2800" b="0" i="0" u="none" strike="noStrike" baseline="0" dirty="0">
                <a:solidFill>
                  <a:srgbClr val="000000"/>
                </a:solidFill>
                <a:latin typeface="Calibri" panose="020F0502020204030204" pitchFamily="34" charset="0"/>
                <a:cs typeface="Calibri" panose="020F0502020204030204" pitchFamily="34" charset="0"/>
              </a:rPr>
              <a:t> accomplishments</a:t>
            </a:r>
          </a:p>
          <a:p>
            <a:r>
              <a:rPr lang="en-US" sz="2800" dirty="0">
                <a:solidFill>
                  <a:srgbClr val="000000"/>
                </a:solidFill>
                <a:latin typeface="Calibri" panose="020F0502020204030204" pitchFamily="34" charset="0"/>
                <a:cs typeface="Calibri" panose="020F0502020204030204" pitchFamily="34" charset="0"/>
              </a:rPr>
              <a:t>B</a:t>
            </a:r>
            <a:r>
              <a:rPr lang="en-US" sz="2800" b="0" i="0" u="none" strike="noStrike" baseline="0" dirty="0">
                <a:solidFill>
                  <a:srgbClr val="000000"/>
                </a:solidFill>
                <a:latin typeface="Calibri" panose="020F0502020204030204" pitchFamily="34" charset="0"/>
                <a:cs typeface="Calibri" panose="020F0502020204030204" pitchFamily="34" charset="0"/>
              </a:rPr>
              <a:t>e measurable using existing data or data that would be relatively easy to collect and report on</a:t>
            </a:r>
            <a:endParaRPr lang="en-US" sz="2800"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824283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0EBC8-F093-798B-6668-C5CD6B40E811}"/>
              </a:ext>
            </a:extLst>
          </p:cNvPr>
          <p:cNvSpPr>
            <a:spLocks noGrp="1"/>
          </p:cNvSpPr>
          <p:nvPr>
            <p:ph type="title"/>
          </p:nvPr>
        </p:nvSpPr>
        <p:spPr/>
        <p:txBody>
          <a:bodyPr>
            <a:normAutofit/>
          </a:bodyPr>
          <a:lstStyle/>
          <a:p>
            <a:r>
              <a:rPr lang="en-US" dirty="0"/>
              <a:t>DRAFT ANTICIPATED OUTCOMES</a:t>
            </a:r>
          </a:p>
        </p:txBody>
      </p:sp>
      <p:sp>
        <p:nvSpPr>
          <p:cNvPr id="7" name="Content Placeholder 6">
            <a:extLst>
              <a:ext uri="{FF2B5EF4-FFF2-40B4-BE49-F238E27FC236}">
                <a16:creationId xmlns:a16="http://schemas.microsoft.com/office/drawing/2014/main" id="{1192DB74-1B53-1FE7-A30D-D3065DD306CC}"/>
              </a:ext>
            </a:extLst>
          </p:cNvPr>
          <p:cNvSpPr>
            <a:spLocks noGrp="1"/>
          </p:cNvSpPr>
          <p:nvPr>
            <p:ph sz="quarter" idx="1"/>
          </p:nvPr>
        </p:nvSpPr>
        <p:spPr>
          <a:xfrm>
            <a:off x="264160" y="1600200"/>
            <a:ext cx="8686800" cy="5029200"/>
          </a:xfrm>
        </p:spPr>
        <p:txBody>
          <a:bodyPr>
            <a:noAutofit/>
          </a:bodyPr>
          <a:lstStyle/>
          <a:p>
            <a:pPr marL="0" indent="0">
              <a:buNone/>
            </a:pPr>
            <a:r>
              <a:rPr lang="en-US" sz="1800" b="1" dirty="0">
                <a:latin typeface="Calibri" panose="020F0502020204030204" pitchFamily="34" charset="0"/>
                <a:cs typeface="Calibri" panose="020F0502020204030204" pitchFamily="34" charset="0"/>
              </a:rPr>
              <a:t>Strategic Priority #1: </a:t>
            </a:r>
            <a:r>
              <a:rPr lang="en-US" sz="1800" dirty="0">
                <a:effectLst/>
                <a:latin typeface="Calibri" panose="020F0502020204030204" pitchFamily="34" charset="0"/>
                <a:ea typeface="Calibri" panose="020F0502020204030204" pitchFamily="34" charset="0"/>
                <a:cs typeface="Calibri" panose="020F0502020204030204" pitchFamily="34" charset="0"/>
              </a:rPr>
              <a:t>Increase oversight, coordination and other activities to improve health plan and provider performance in the areas of quality, timely access, integration and health disparities</a:t>
            </a:r>
          </a:p>
          <a:p>
            <a:pPr marL="0" indent="0">
              <a:buNone/>
            </a:pPr>
            <a:r>
              <a:rPr lang="en-US" sz="1800" b="1" dirty="0">
                <a:latin typeface="Calibri" panose="020F0502020204030204" pitchFamily="34" charset="0"/>
                <a:ea typeface="Calibri" panose="020F0502020204030204" pitchFamily="34" charset="0"/>
                <a:cs typeface="Calibri" panose="020F0502020204030204" pitchFamily="34" charset="0"/>
              </a:rPr>
              <a:t>Proposed Metrics/Outcomes:</a:t>
            </a:r>
          </a:p>
          <a:p>
            <a:pPr marL="320040" lvl="1" indent="0">
              <a:lnSpc>
                <a:spcPct val="107000"/>
              </a:lnSpc>
              <a:spcBef>
                <a:spcPts val="0"/>
              </a:spcBef>
              <a:spcAft>
                <a:spcPts val="800"/>
              </a:spcAf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1a) Quality scores above DHCS MPLs</a:t>
            </a:r>
            <a:endParaRPr lang="en-US" sz="1800" dirty="0">
              <a:latin typeface="Calibri" panose="020F0502020204030204" pitchFamily="34" charset="0"/>
              <a:ea typeface="Times New Roman" panose="02020603050405020304" pitchFamily="18" charset="0"/>
              <a:cs typeface="Calibri" panose="020F0502020204030204" pitchFamily="34" charset="0"/>
            </a:endParaRPr>
          </a:p>
          <a:p>
            <a:pPr marL="320040" lvl="1" indent="0">
              <a:lnSpc>
                <a:spcPct val="107000"/>
              </a:lnSpc>
              <a:spcBef>
                <a:spcPts val="0"/>
              </a:spcBef>
              <a:spcAft>
                <a:spcPts val="800"/>
              </a:spcAf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1b) Member satisfaction above DHCS MPLs</a:t>
            </a:r>
            <a:endParaRPr lang="en-US" sz="1800" dirty="0">
              <a:latin typeface="Calibri" panose="020F0502020204030204" pitchFamily="34" charset="0"/>
              <a:ea typeface="Times New Roman" panose="02020603050405020304" pitchFamily="18" charset="0"/>
              <a:cs typeface="Calibri" panose="020F0502020204030204" pitchFamily="34" charset="0"/>
            </a:endParaRPr>
          </a:p>
          <a:p>
            <a:pPr marL="320040" lvl="1" indent="0">
              <a:lnSpc>
                <a:spcPct val="107000"/>
              </a:lnSpc>
              <a:spcBef>
                <a:spcPts val="0"/>
              </a:spcBef>
              <a:spcAft>
                <a:spcPts val="800"/>
              </a:spcAf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1c) Provider satisfaction scores above industry standard </a:t>
            </a:r>
            <a:endParaRPr lang="en-US" sz="1800" dirty="0">
              <a:latin typeface="Calibri" panose="020F0502020204030204" pitchFamily="34" charset="0"/>
              <a:ea typeface="Times New Roman" panose="02020603050405020304" pitchFamily="18" charset="0"/>
              <a:cs typeface="Calibri" panose="020F0502020204030204" pitchFamily="34" charset="0"/>
            </a:endParaRPr>
          </a:p>
          <a:p>
            <a:pPr marL="320040" lvl="1" indent="0">
              <a:lnSpc>
                <a:spcPct val="107000"/>
              </a:lnSpc>
              <a:spcBef>
                <a:spcPts val="0"/>
              </a:spcBef>
              <a:spcAft>
                <a:spcPts val="800"/>
              </a:spcAf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1d) At least 10% improvements in plan performance regarding health disparities, member satisfaction and plan performance</a:t>
            </a:r>
            <a:endParaRPr lang="en-US" sz="1800" dirty="0">
              <a:latin typeface="Calibri" panose="020F0502020204030204" pitchFamily="34" charset="0"/>
              <a:ea typeface="Times New Roman" panose="02020603050405020304" pitchFamily="18" charset="0"/>
              <a:cs typeface="Calibri" panose="020F0502020204030204" pitchFamily="34" charset="0"/>
            </a:endParaRPr>
          </a:p>
          <a:p>
            <a:pPr marL="320040" lvl="1" indent="0">
              <a:lnSpc>
                <a:spcPct val="107000"/>
              </a:lnSpc>
              <a:spcBef>
                <a:spcPts val="0"/>
              </a:spcBef>
              <a:spcAft>
                <a:spcPts val="800"/>
              </a:spcAf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1e) Behavioral health utilization within industry standards</a:t>
            </a:r>
            <a:endParaRPr lang="en-US" sz="1800" dirty="0">
              <a:latin typeface="Calibri" panose="020F0502020204030204" pitchFamily="34" charset="0"/>
              <a:ea typeface="Times New Roman" panose="02020603050405020304" pitchFamily="18" charset="0"/>
              <a:cs typeface="Calibri" panose="020F0502020204030204" pitchFamily="34" charset="0"/>
            </a:endParaRPr>
          </a:p>
          <a:p>
            <a:pPr marL="320040" lvl="1" indent="0">
              <a:lnSpc>
                <a:spcPct val="107000"/>
              </a:lnSpc>
              <a:spcBef>
                <a:spcPts val="0"/>
              </a:spcBef>
              <a:spcAft>
                <a:spcPts val="800"/>
              </a:spcAf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1f) Grievance rates and types consistent with other health plans</a:t>
            </a:r>
            <a:endParaRPr lang="en-US" sz="1800" dirty="0">
              <a:latin typeface="Calibri" panose="020F0502020204030204" pitchFamily="34" charset="0"/>
              <a:ea typeface="Times New Roman" panose="02020603050405020304" pitchFamily="18" charset="0"/>
              <a:cs typeface="Calibri" panose="020F0502020204030204" pitchFamily="34" charset="0"/>
            </a:endParaRPr>
          </a:p>
          <a:p>
            <a:pPr marL="320040" lvl="1" indent="0">
              <a:lnSpc>
                <a:spcPct val="107000"/>
              </a:lnSpc>
              <a:spcBef>
                <a:spcPts val="0"/>
              </a:spcBef>
              <a:spcAft>
                <a:spcPts val="800"/>
              </a:spcAf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1g) Community interventions positively impact HEDIS and other quality results as demonstrated by plans</a:t>
            </a:r>
            <a:endParaRPr lang="en-US" sz="1800" dirty="0">
              <a:latin typeface="Calibri" panose="020F0502020204030204" pitchFamily="34" charset="0"/>
              <a:ea typeface="Times New Roman" panose="02020603050405020304" pitchFamily="18" charset="0"/>
              <a:cs typeface="Calibri" panose="020F0502020204030204" pitchFamily="34" charset="0"/>
            </a:endParaRPr>
          </a:p>
          <a:p>
            <a:pPr marL="320040" lvl="1" indent="0">
              <a:lnSpc>
                <a:spcPct val="107000"/>
              </a:lnSpc>
              <a:spcBef>
                <a:spcPts val="0"/>
              </a:spcBef>
              <a:spcAft>
                <a:spcPts val="800"/>
              </a:spcAf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1h) Plans adequately address or have plans to address access deficiencies demonstrated by grievances or annual studies</a:t>
            </a: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02215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0EBC8-F093-798B-6668-C5CD6B40E811}"/>
              </a:ext>
            </a:extLst>
          </p:cNvPr>
          <p:cNvSpPr>
            <a:spLocks noGrp="1"/>
          </p:cNvSpPr>
          <p:nvPr>
            <p:ph type="title"/>
          </p:nvPr>
        </p:nvSpPr>
        <p:spPr/>
        <p:txBody>
          <a:bodyPr>
            <a:normAutofit fontScale="90000"/>
          </a:bodyPr>
          <a:lstStyle/>
          <a:p>
            <a:r>
              <a:rPr lang="en-US" dirty="0"/>
              <a:t>DRAFT ANTICIPATED OUTCOMES, cont.</a:t>
            </a:r>
          </a:p>
        </p:txBody>
      </p:sp>
      <p:sp>
        <p:nvSpPr>
          <p:cNvPr id="7" name="Content Placeholder 6">
            <a:extLst>
              <a:ext uri="{FF2B5EF4-FFF2-40B4-BE49-F238E27FC236}">
                <a16:creationId xmlns:a16="http://schemas.microsoft.com/office/drawing/2014/main" id="{1192DB74-1B53-1FE7-A30D-D3065DD306CC}"/>
              </a:ext>
            </a:extLst>
          </p:cNvPr>
          <p:cNvSpPr>
            <a:spLocks noGrp="1"/>
          </p:cNvSpPr>
          <p:nvPr>
            <p:ph sz="quarter" idx="1"/>
          </p:nvPr>
        </p:nvSpPr>
        <p:spPr>
          <a:xfrm>
            <a:off x="264160" y="1600200"/>
            <a:ext cx="8686800" cy="5029200"/>
          </a:xfrm>
        </p:spPr>
        <p:txBody>
          <a:bodyPr>
            <a:noAutofit/>
          </a:bodyPr>
          <a:lstStyle/>
          <a:p>
            <a:pPr marL="0" indent="0">
              <a:buNone/>
            </a:pPr>
            <a:r>
              <a:rPr lang="en-US" sz="2400" b="1" dirty="0">
                <a:latin typeface="Calibri" panose="020F0502020204030204" pitchFamily="34" charset="0"/>
                <a:cs typeface="Calibri" panose="020F0502020204030204" pitchFamily="34" charset="0"/>
              </a:rPr>
              <a:t>Strategic Priority #2: </a:t>
            </a:r>
            <a:r>
              <a:rPr lang="en-US" sz="2400" dirty="0">
                <a:solidFill>
                  <a:srgbClr val="333E48"/>
                </a:solidFill>
                <a:effectLst/>
                <a:latin typeface="Calibri" panose="020F0502020204030204" pitchFamily="34" charset="0"/>
                <a:ea typeface="Calibri" panose="020F0502020204030204" pitchFamily="34" charset="0"/>
              </a:rPr>
              <a:t>Engage Medi-Cal beneficiaries in defining and improving health provider/ health plan performance </a:t>
            </a:r>
          </a:p>
          <a:p>
            <a:pPr marL="0" indent="0">
              <a:buNone/>
            </a:pPr>
            <a:endParaRPr lang="en-US" sz="2400" dirty="0">
              <a:solidFill>
                <a:srgbClr val="333E48"/>
              </a:solidFill>
              <a:effectLst/>
              <a:latin typeface="Calibri" panose="020F0502020204030204" pitchFamily="34" charset="0"/>
              <a:ea typeface="Calibri" panose="020F0502020204030204" pitchFamily="34" charset="0"/>
            </a:endParaRPr>
          </a:p>
          <a:p>
            <a:pPr marL="0" indent="0">
              <a:buNone/>
            </a:pPr>
            <a:r>
              <a:rPr lang="en-US" sz="2400" b="1" dirty="0">
                <a:latin typeface="Calibri" panose="020F0502020204030204" pitchFamily="34" charset="0"/>
                <a:ea typeface="Calibri" panose="020F0502020204030204" pitchFamily="34" charset="0"/>
                <a:cs typeface="Calibri" panose="020F0502020204030204" pitchFamily="34" charset="0"/>
              </a:rPr>
              <a:t>Proposed Metrics/Outcomes:</a:t>
            </a:r>
          </a:p>
          <a:p>
            <a:pPr marL="320040" lvl="1" indent="0">
              <a:lnSpc>
                <a:spcPct val="107000"/>
              </a:lnSpc>
              <a:spcBef>
                <a:spcPts val="0"/>
              </a:spcBef>
              <a:spcAft>
                <a:spcPts val="800"/>
              </a:spcAft>
              <a:buNone/>
            </a:pPr>
            <a:r>
              <a:rPr lang="en-US" sz="2400" dirty="0">
                <a:effectLst/>
                <a:latin typeface="Calibri" panose="020F0502020204030204" pitchFamily="34" charset="0"/>
                <a:ea typeface="Times New Roman" panose="02020603050405020304" pitchFamily="18" charset="0"/>
                <a:cs typeface="Calibri" panose="020F0502020204030204" pitchFamily="34" charset="0"/>
              </a:rPr>
              <a:t>2a) At least 10 Medi-Cal beneficiaries are engaged to give input about health provider and/or health plan performance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400" dirty="0">
                <a:effectLst/>
                <a:latin typeface="Calibri" panose="020F0502020204030204" pitchFamily="34" charset="0"/>
                <a:ea typeface="Times New Roman" panose="02020603050405020304" pitchFamily="18" charset="0"/>
                <a:cs typeface="Calibri" panose="020F0502020204030204" pitchFamily="34" charset="0"/>
              </a:rPr>
              <a:t>2b) At least 4 sessions are held to solicit input from Medi-Cal beneficiaries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400" dirty="0">
                <a:effectLst/>
                <a:latin typeface="Calibri" panose="020F0502020204030204" pitchFamily="34" charset="0"/>
                <a:ea typeface="Times New Roman" panose="02020603050405020304" pitchFamily="18" charset="0"/>
                <a:cs typeface="Calibri" panose="020F0502020204030204" pitchFamily="34" charset="0"/>
              </a:rPr>
              <a:t>2c) All health plans and providers demonstrate a process to address member suggestions in a meaningful way</a:t>
            </a:r>
            <a:r>
              <a:rPr lang="en-US" sz="2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1968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0EBC8-F093-798B-6668-C5CD6B40E811}"/>
              </a:ext>
            </a:extLst>
          </p:cNvPr>
          <p:cNvSpPr>
            <a:spLocks noGrp="1"/>
          </p:cNvSpPr>
          <p:nvPr>
            <p:ph type="title"/>
          </p:nvPr>
        </p:nvSpPr>
        <p:spPr/>
        <p:txBody>
          <a:bodyPr>
            <a:normAutofit fontScale="90000"/>
          </a:bodyPr>
          <a:lstStyle/>
          <a:p>
            <a:r>
              <a:rPr lang="en-US" dirty="0"/>
              <a:t>DRAFT ANTICIPATED OUTCOMES, cont.</a:t>
            </a:r>
          </a:p>
        </p:txBody>
      </p:sp>
      <p:sp>
        <p:nvSpPr>
          <p:cNvPr id="7" name="Content Placeholder 6">
            <a:extLst>
              <a:ext uri="{FF2B5EF4-FFF2-40B4-BE49-F238E27FC236}">
                <a16:creationId xmlns:a16="http://schemas.microsoft.com/office/drawing/2014/main" id="{1192DB74-1B53-1FE7-A30D-D3065DD306CC}"/>
              </a:ext>
            </a:extLst>
          </p:cNvPr>
          <p:cNvSpPr>
            <a:spLocks noGrp="1"/>
          </p:cNvSpPr>
          <p:nvPr>
            <p:ph sz="quarter" idx="1"/>
          </p:nvPr>
        </p:nvSpPr>
        <p:spPr>
          <a:xfrm>
            <a:off x="264160" y="1600200"/>
            <a:ext cx="8686800" cy="5029200"/>
          </a:xfrm>
        </p:spPr>
        <p:txBody>
          <a:bodyPr>
            <a:noAutofit/>
          </a:bodyPr>
          <a:lstStyle/>
          <a:p>
            <a:pPr marL="0" indent="0">
              <a:buNone/>
            </a:pPr>
            <a:r>
              <a:rPr lang="en-US" sz="2800" b="1" dirty="0">
                <a:latin typeface="Calibri" panose="020F0502020204030204" pitchFamily="34" charset="0"/>
                <a:cs typeface="Calibri" panose="020F0502020204030204" pitchFamily="34" charset="0"/>
              </a:rPr>
              <a:t>Strategic Priority #3: </a:t>
            </a:r>
            <a:r>
              <a:rPr lang="en-US" sz="2800" dirty="0">
                <a:effectLst/>
                <a:latin typeface="Calibri" panose="020F0502020204030204" pitchFamily="34" charset="0"/>
                <a:ea typeface="Calibri" panose="020F0502020204030204" pitchFamily="34" charset="0"/>
                <a:cs typeface="Times New Roman" panose="02020603050405020304" pitchFamily="18" charset="0"/>
              </a:rPr>
              <a:t>Proactively forecast, prepare for and support local efforts to respond to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CalAIM</a:t>
            </a:r>
            <a:r>
              <a:rPr lang="en-US" sz="2800" dirty="0">
                <a:effectLst/>
                <a:latin typeface="Calibri" panose="020F0502020204030204" pitchFamily="34" charset="0"/>
                <a:ea typeface="Calibri" panose="020F0502020204030204" pitchFamily="34" charset="0"/>
                <a:cs typeface="Times New Roman" panose="02020603050405020304" pitchFamily="18" charset="0"/>
              </a:rPr>
              <a:t> and other key DHCS initiatives </a:t>
            </a:r>
          </a:p>
          <a:p>
            <a:pPr marL="0" indent="0">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800" b="1" dirty="0">
                <a:latin typeface="Calibri" panose="020F0502020204030204" pitchFamily="34" charset="0"/>
                <a:ea typeface="Calibri" panose="020F0502020204030204" pitchFamily="34" charset="0"/>
                <a:cs typeface="Calibri" panose="020F0502020204030204" pitchFamily="34" charset="0"/>
              </a:rPr>
              <a:t>Proposed Metrics/Outcomes:</a:t>
            </a:r>
          </a:p>
          <a:p>
            <a:pPr marL="320040" lvl="1" indent="0">
              <a:lnSpc>
                <a:spcPct val="107000"/>
              </a:lnSpc>
              <a:spcBef>
                <a:spcPts val="0"/>
              </a:spcBef>
              <a:spcAft>
                <a:spcPts val="800"/>
              </a:spcAft>
              <a:buNone/>
            </a:pPr>
            <a:r>
              <a:rPr lang="en-US" sz="2800" dirty="0">
                <a:effectLst/>
                <a:latin typeface="Calibri" panose="020F0502020204030204" pitchFamily="34" charset="0"/>
                <a:ea typeface="Times New Roman" panose="02020603050405020304" pitchFamily="18" charset="0"/>
                <a:cs typeface="Calibri" panose="020F0502020204030204" pitchFamily="34" charset="0"/>
              </a:rPr>
              <a:t>3a) Percent of eligible populations enrolled in ECM</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800" dirty="0">
                <a:effectLst/>
                <a:latin typeface="Calibri" panose="020F0502020204030204" pitchFamily="34" charset="0"/>
                <a:ea typeface="Times New Roman" panose="02020603050405020304" pitchFamily="18" charset="0"/>
                <a:cs typeface="Calibri" panose="020F0502020204030204" pitchFamily="34" charset="0"/>
              </a:rPr>
              <a:t>3b) Extent, breadth and number of individuals served in Community Supports services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20040" marR="0" lvl="1" indent="0">
              <a:lnSpc>
                <a:spcPct val="107000"/>
              </a:lnSpc>
              <a:spcBef>
                <a:spcPts val="0"/>
              </a:spcBef>
              <a:spcAft>
                <a:spcPts val="800"/>
              </a:spcAft>
              <a:buNone/>
            </a:pPr>
            <a:r>
              <a:rPr lang="en-US" sz="2800" dirty="0">
                <a:latin typeface="Calibri" panose="020F0502020204030204" pitchFamily="34" charset="0"/>
                <a:cs typeface="Calibri" panose="020F0502020204030204" pitchFamily="34" charset="0"/>
              </a:rPr>
              <a:t>3c) Health plans demonstrate adequate readiness for each new phase of </a:t>
            </a:r>
            <a:r>
              <a:rPr lang="en-US" sz="2800" dirty="0" err="1">
                <a:latin typeface="Calibri" panose="020F0502020204030204" pitchFamily="34" charset="0"/>
                <a:cs typeface="Calibri" panose="020F0502020204030204" pitchFamily="34" charset="0"/>
              </a:rPr>
              <a:t>CalAIM</a:t>
            </a:r>
            <a:r>
              <a:rPr lang="en-US" sz="2800" dirty="0">
                <a:latin typeface="Calibri" panose="020F0502020204030204" pitchFamily="34" charset="0"/>
                <a:cs typeface="Calibri" panose="020F0502020204030204" pitchFamily="34" charset="0"/>
              </a:rPr>
              <a:t> as required by DHCS</a:t>
            </a:r>
          </a:p>
        </p:txBody>
      </p:sp>
    </p:spTree>
    <p:extLst>
      <p:ext uri="{BB962C8B-B14F-4D97-AF65-F5344CB8AC3E}">
        <p14:creationId xmlns:p14="http://schemas.microsoft.com/office/powerpoint/2010/main" val="26799965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0EBC8-F093-798B-6668-C5CD6B40E811}"/>
              </a:ext>
            </a:extLst>
          </p:cNvPr>
          <p:cNvSpPr>
            <a:spLocks noGrp="1"/>
          </p:cNvSpPr>
          <p:nvPr>
            <p:ph type="title"/>
          </p:nvPr>
        </p:nvSpPr>
        <p:spPr/>
        <p:txBody>
          <a:bodyPr>
            <a:normAutofit fontScale="90000"/>
          </a:bodyPr>
          <a:lstStyle/>
          <a:p>
            <a:r>
              <a:rPr lang="en-US" dirty="0"/>
              <a:t>DRAFT ANTICIPATED OUTCOMES, cont.</a:t>
            </a:r>
          </a:p>
        </p:txBody>
      </p:sp>
      <p:sp>
        <p:nvSpPr>
          <p:cNvPr id="7" name="Content Placeholder 6">
            <a:extLst>
              <a:ext uri="{FF2B5EF4-FFF2-40B4-BE49-F238E27FC236}">
                <a16:creationId xmlns:a16="http://schemas.microsoft.com/office/drawing/2014/main" id="{1192DB74-1B53-1FE7-A30D-D3065DD306CC}"/>
              </a:ext>
            </a:extLst>
          </p:cNvPr>
          <p:cNvSpPr>
            <a:spLocks noGrp="1"/>
          </p:cNvSpPr>
          <p:nvPr>
            <p:ph sz="quarter" idx="1"/>
          </p:nvPr>
        </p:nvSpPr>
        <p:spPr>
          <a:xfrm>
            <a:off x="264160" y="1600200"/>
            <a:ext cx="8686800" cy="5029200"/>
          </a:xfrm>
        </p:spPr>
        <p:txBody>
          <a:bodyPr>
            <a:noAutofit/>
          </a:bodyPr>
          <a:lstStyle/>
          <a:p>
            <a:pPr marL="0" indent="0">
              <a:buNone/>
            </a:pPr>
            <a:r>
              <a:rPr lang="en-US" sz="2000" b="1" dirty="0">
                <a:latin typeface="Calibri" panose="020F0502020204030204" pitchFamily="34" charset="0"/>
                <a:cs typeface="Calibri" panose="020F0502020204030204" pitchFamily="34" charset="0"/>
              </a:rPr>
              <a:t>Strategic Priority #4: </a:t>
            </a:r>
            <a:r>
              <a:rPr lang="en-US" sz="2000" dirty="0">
                <a:effectLst/>
                <a:latin typeface="Calibri" panose="020F0502020204030204" pitchFamily="34" charset="0"/>
                <a:ea typeface="Calibri" panose="020F0502020204030204" pitchFamily="34" charset="0"/>
                <a:cs typeface="Times New Roman" panose="02020603050405020304" pitchFamily="18" charset="0"/>
              </a:rPr>
              <a:t>Prepare for successful transition to fewer Medi-Cal managed care health plans </a:t>
            </a:r>
          </a:p>
          <a:p>
            <a:pPr marL="0" indent="0">
              <a:buNone/>
            </a:pPr>
            <a:endParaRPr lang="en-US" sz="900"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000" b="1" dirty="0">
                <a:latin typeface="Calibri" panose="020F0502020204030204" pitchFamily="34" charset="0"/>
                <a:ea typeface="Calibri" panose="020F0502020204030204" pitchFamily="34" charset="0"/>
                <a:cs typeface="Calibri" panose="020F0502020204030204" pitchFamily="34" charset="0"/>
              </a:rPr>
              <a:t>Proposed Metrics/Outcomes:</a:t>
            </a: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4a) Least amount of disruption or transitions for providers and members with the 2024 plan changes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 4b) Health plans actively cooperate with successor plans for a smooth transition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 4c) Health plans meet DHCS expectations for transition to 2024 health plans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 4d) 2024 plans demonstrate understanding of role and expectations of the Sacramento Health Authority and begin participating as early as identified in meetings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 4e) Health Authority begins exploration by end of 2024 of its own role as a licensed health plan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0847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Date Placeholder 3">
            <a:extLst>
              <a:ext uri="{FF2B5EF4-FFF2-40B4-BE49-F238E27FC236}">
                <a16:creationId xmlns:a16="http://schemas.microsoft.com/office/drawing/2014/main" id="{BC91E699-5C1D-5D4B-8BF0-38FD471DD27C}"/>
              </a:ext>
            </a:extLst>
          </p:cNvPr>
          <p:cNvSpPr>
            <a:spLocks noGrp="1"/>
          </p:cNvSpPr>
          <p:nvPr>
            <p:ph type="dt" sz="quarter" idx="10"/>
          </p:nvPr>
        </p:nvSpPr>
        <p:spPr bwMode="auto">
          <a:xfrm>
            <a:off x="838200" y="6324600"/>
            <a:ext cx="10668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smtClean="0">
                <a:cs typeface="Arial" panose="020B0604020202020204" pitchFamily="34" charset="0"/>
              </a:rPr>
              <a:t>June 21, 2022</a:t>
            </a:r>
            <a:endParaRPr lang="en-US" altLang="en-US" dirty="0">
              <a:cs typeface="Arial" panose="020B0604020202020204" pitchFamily="34" charset="0"/>
            </a:endParaRPr>
          </a:p>
        </p:txBody>
      </p:sp>
      <p:sp>
        <p:nvSpPr>
          <p:cNvPr id="10244" name="Footer Placeholder 4">
            <a:extLst>
              <a:ext uri="{FF2B5EF4-FFF2-40B4-BE49-F238E27FC236}">
                <a16:creationId xmlns:a16="http://schemas.microsoft.com/office/drawing/2014/main" id="{469E85A7-3F62-D247-8FF3-1EBB70DBA1ED}"/>
              </a:ext>
            </a:extLst>
          </p:cNvPr>
          <p:cNvSpPr>
            <a:spLocks noGrp="1"/>
          </p:cNvSpPr>
          <p:nvPr>
            <p:ph type="ftr" sz="quarter" idx="11"/>
          </p:nvPr>
        </p:nvSpPr>
        <p:spPr bwMode="auto">
          <a:xfrm>
            <a:off x="2057400" y="6296025"/>
            <a:ext cx="5410200" cy="322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Tahoma" panose="020B0604030504040204" pitchFamily="34" charset="0"/>
                <a:cs typeface="Tahoma" panose="020B0604030504040204" pitchFamily="34" charset="0"/>
              </a:rPr>
              <a:t>Sacramento County Health Authority Commission</a:t>
            </a:r>
          </a:p>
        </p:txBody>
      </p:sp>
      <p:sp>
        <p:nvSpPr>
          <p:cNvPr id="10245" name="Slide Number Placeholder 5">
            <a:extLst>
              <a:ext uri="{FF2B5EF4-FFF2-40B4-BE49-F238E27FC236}">
                <a16:creationId xmlns:a16="http://schemas.microsoft.com/office/drawing/2014/main" id="{5153BE8F-43B5-0642-A084-201C436B0851}"/>
              </a:ext>
            </a:extLst>
          </p:cNvPr>
          <p:cNvSpPr>
            <a:spLocks noGrp="1"/>
          </p:cNvSpPr>
          <p:nvPr>
            <p:ph type="sldNum" sz="quarter" idx="12"/>
          </p:nvPr>
        </p:nvSpPr>
        <p:spPr bwMode="auto">
          <a:xfrm>
            <a:off x="331788" y="6248400"/>
            <a:ext cx="354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E35505-5966-7D46-A788-931173497520}" type="slidenum">
              <a:rPr lang="en-US" altLang="en-US">
                <a:latin typeface="Times New Roman" panose="02020603050405020304" pitchFamily="18" charset="0"/>
              </a:rPr>
              <a:pPr eaLnBrk="1" hangingPunct="1"/>
              <a:t>3</a:t>
            </a:fld>
            <a:endParaRPr lang="en-US" altLang="en-US">
              <a:latin typeface="Times New Roman" panose="02020603050405020304" pitchFamily="18" charset="0"/>
            </a:endParaRPr>
          </a:p>
        </p:txBody>
      </p:sp>
      <p:pic>
        <p:nvPicPr>
          <p:cNvPr id="10246" name="Picture 4" descr="sacctylogo">
            <a:extLst>
              <a:ext uri="{FF2B5EF4-FFF2-40B4-BE49-F238E27FC236}">
                <a16:creationId xmlns:a16="http://schemas.microsoft.com/office/drawing/2014/main" id="{9D269926-A0D8-E34D-A4CB-C56C93F9B92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620000" y="6408738"/>
            <a:ext cx="9969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2">
            <a:extLst>
              <a:ext uri="{FF2B5EF4-FFF2-40B4-BE49-F238E27FC236}">
                <a16:creationId xmlns:a16="http://schemas.microsoft.com/office/drawing/2014/main" id="{D93F594F-1775-2F4D-899A-B4A2E7B61AF5}"/>
              </a:ext>
            </a:extLst>
          </p:cNvPr>
          <p:cNvSpPr txBox="1">
            <a:spLocks noChangeArrowheads="1"/>
          </p:cNvSpPr>
          <p:nvPr/>
        </p:nvSpPr>
        <p:spPr bwMode="auto">
          <a:xfrm>
            <a:off x="364332" y="685800"/>
            <a:ext cx="8447880"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57200" indent="-457200" algn="ctr">
              <a:spcBef>
                <a:spcPct val="0"/>
              </a:spcBef>
            </a:pPr>
            <a:r>
              <a:rPr lang="en-US" altLang="en-US" sz="3600" b="1" dirty="0">
                <a:cs typeface="Arial" panose="020B0604020202020204" pitchFamily="34" charset="0"/>
              </a:rPr>
              <a:t>Agenda Item 2:</a:t>
            </a:r>
          </a:p>
          <a:p>
            <a:pPr marL="457200" indent="-457200" algn="ctr">
              <a:spcBef>
                <a:spcPct val="0"/>
              </a:spcBef>
            </a:pPr>
            <a:endParaRPr lang="en-US" altLang="en-US" sz="3600" b="1" dirty="0">
              <a:cs typeface="Arial" panose="020B0604020202020204" pitchFamily="34" charset="0"/>
            </a:endParaRPr>
          </a:p>
          <a:p>
            <a:pPr marL="457200" indent="-457200" algn="ctr">
              <a:spcBef>
                <a:spcPct val="0"/>
              </a:spcBef>
            </a:pPr>
            <a:r>
              <a:rPr lang="en-US" altLang="en-US" sz="3600" b="1" dirty="0">
                <a:cs typeface="Arial" panose="020B0604020202020204" pitchFamily="34" charset="0"/>
              </a:rPr>
              <a:t>Agenda Review</a:t>
            </a:r>
            <a:endParaRPr lang="en-US" altLang="en-US" sz="2800" dirty="0">
              <a:cs typeface="Arial" panose="020B0604020202020204" pitchFamily="34" charset="0"/>
            </a:endParaRPr>
          </a:p>
          <a:p>
            <a:pPr marL="457200" indent="-457200">
              <a:spcBef>
                <a:spcPct val="0"/>
              </a:spcBef>
              <a:buFont typeface="Arial" panose="020B0604020202020204" pitchFamily="34" charset="0"/>
              <a:buChar char="•"/>
            </a:pPr>
            <a:endParaRPr lang="en-US" altLang="en-US" sz="2800" dirty="0">
              <a:cs typeface="Arial" panose="020B0604020202020204" pitchFamily="34" charset="0"/>
            </a:endParaRPr>
          </a:p>
          <a:p>
            <a:pPr marL="457200" indent="-457200" algn="ctr">
              <a:spcBef>
                <a:spcPct val="0"/>
              </a:spcBef>
            </a:pPr>
            <a:endParaRPr lang="en-US" altLang="en-US" sz="3600" b="1" dirty="0">
              <a:cs typeface="Arial" panose="020B0604020202020204" pitchFamily="34" charset="0"/>
            </a:endParaRPr>
          </a:p>
        </p:txBody>
      </p:sp>
      <p:cxnSp>
        <p:nvCxnSpPr>
          <p:cNvPr id="3" name="Straight Connector 2">
            <a:extLst>
              <a:ext uri="{FF2B5EF4-FFF2-40B4-BE49-F238E27FC236}">
                <a16:creationId xmlns:a16="http://schemas.microsoft.com/office/drawing/2014/main" id="{E0D8EBF0-E45E-624A-A5C3-10A5111CBC2B}"/>
              </a:ext>
            </a:extLst>
          </p:cNvPr>
          <p:cNvCxnSpPr/>
          <p:nvPr/>
        </p:nvCxnSpPr>
        <p:spPr>
          <a:xfrm flipH="1">
            <a:off x="347663" y="6248400"/>
            <a:ext cx="84153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8489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0EBC8-F093-798B-6668-C5CD6B40E811}"/>
              </a:ext>
            </a:extLst>
          </p:cNvPr>
          <p:cNvSpPr>
            <a:spLocks noGrp="1"/>
          </p:cNvSpPr>
          <p:nvPr>
            <p:ph type="title"/>
          </p:nvPr>
        </p:nvSpPr>
        <p:spPr/>
        <p:txBody>
          <a:bodyPr>
            <a:normAutofit fontScale="90000"/>
          </a:bodyPr>
          <a:lstStyle/>
          <a:p>
            <a:r>
              <a:rPr lang="en-US" dirty="0"/>
              <a:t>DRAFT ANTICIPATED OUTCOMES, cont.</a:t>
            </a:r>
          </a:p>
        </p:txBody>
      </p:sp>
      <p:sp>
        <p:nvSpPr>
          <p:cNvPr id="7" name="Content Placeholder 6">
            <a:extLst>
              <a:ext uri="{FF2B5EF4-FFF2-40B4-BE49-F238E27FC236}">
                <a16:creationId xmlns:a16="http://schemas.microsoft.com/office/drawing/2014/main" id="{1192DB74-1B53-1FE7-A30D-D3065DD306CC}"/>
              </a:ext>
            </a:extLst>
          </p:cNvPr>
          <p:cNvSpPr>
            <a:spLocks noGrp="1"/>
          </p:cNvSpPr>
          <p:nvPr>
            <p:ph sz="quarter" idx="1"/>
          </p:nvPr>
        </p:nvSpPr>
        <p:spPr>
          <a:xfrm>
            <a:off x="264160" y="1600200"/>
            <a:ext cx="8686800" cy="5029200"/>
          </a:xfrm>
        </p:spPr>
        <p:txBody>
          <a:bodyPr>
            <a:noAutofit/>
          </a:bodyPr>
          <a:lstStyle/>
          <a:p>
            <a:pPr marL="0" indent="0">
              <a:buNone/>
            </a:pPr>
            <a:r>
              <a:rPr lang="en-US" sz="2000" b="1" dirty="0">
                <a:latin typeface="Calibri" panose="020F0502020204030204" pitchFamily="34" charset="0"/>
                <a:cs typeface="Calibri" panose="020F0502020204030204" pitchFamily="34" charset="0"/>
              </a:rPr>
              <a:t>Strategic Priority #5: </a:t>
            </a:r>
            <a:r>
              <a:rPr lang="en-US" sz="2000" dirty="0">
                <a:effectLst/>
                <a:latin typeface="Calibri" panose="020F0502020204030204" pitchFamily="34" charset="0"/>
                <a:ea typeface="Calibri" panose="020F0502020204030204" pitchFamily="34" charset="0"/>
                <a:cs typeface="Times New Roman" panose="02020603050405020304" pitchFamily="18" charset="0"/>
              </a:rPr>
              <a:t>Improve Health Authority structure, processes, strategies and engage key leaders in the community </a:t>
            </a:r>
          </a:p>
          <a:p>
            <a:pPr marL="0" indent="0">
              <a:buNone/>
            </a:pPr>
            <a:r>
              <a:rPr lang="en-US" sz="2000" b="1" dirty="0">
                <a:latin typeface="Calibri" panose="020F0502020204030204" pitchFamily="34" charset="0"/>
                <a:ea typeface="Calibri" panose="020F0502020204030204" pitchFamily="34" charset="0"/>
                <a:cs typeface="Calibri" panose="020F0502020204030204" pitchFamily="34" charset="0"/>
              </a:rPr>
              <a:t>Proposed Metrics/Outcomes:</a:t>
            </a: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5a) Health Authority members express satisfaction at understanding of roles of Health Authority and with conduct of body as a whole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 5b) Health Authority strategic plan is being implemented effectively and progress reported on quarterly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5c) Health Authority has structures and processes in place to effectively conduct business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5d) Healthy Authority effectively engages with intersecting Sacramento County Boards and Commissions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 5e) Health Authority meets annually with Director of DHCS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lnSpc>
                <a:spcPct val="107000"/>
              </a:lnSpc>
              <a:spcBef>
                <a:spcPts val="0"/>
              </a:spcBef>
              <a:spcAft>
                <a:spcPts val="8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 </a:t>
            </a:r>
            <a:r>
              <a:rPr lang="en-US" sz="2000" dirty="0">
                <a:effectLst/>
                <a:latin typeface="Calibri" panose="020F0502020204030204" pitchFamily="34" charset="0"/>
                <a:ea typeface="Times New Roman" panose="02020603050405020304" pitchFamily="18" charset="0"/>
              </a:rPr>
              <a:t>5f) Health Authority meets annually with Sacramento County legislative delegation to update them on work of Health Authority</a:t>
            </a:r>
            <a:endParaRPr lang="en-US" sz="24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0686923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91CF0-9A83-4AA4-AD78-BBCF8A417247}"/>
              </a:ext>
            </a:extLst>
          </p:cNvPr>
          <p:cNvSpPr>
            <a:spLocks noGrp="1"/>
          </p:cNvSpPr>
          <p:nvPr>
            <p:ph type="title"/>
          </p:nvPr>
        </p:nvSpPr>
        <p:spPr/>
        <p:txBody>
          <a:bodyPr>
            <a:normAutofit fontScale="90000"/>
          </a:bodyPr>
          <a:lstStyle/>
          <a:p>
            <a:r>
              <a:rPr lang="en-US" dirty="0"/>
              <a:t>Discussion of Anticipated Outcomes in Small Group Discussions</a:t>
            </a:r>
          </a:p>
        </p:txBody>
      </p:sp>
      <p:sp>
        <p:nvSpPr>
          <p:cNvPr id="3" name="Content Placeholder 2">
            <a:extLst>
              <a:ext uri="{FF2B5EF4-FFF2-40B4-BE49-F238E27FC236}">
                <a16:creationId xmlns:a16="http://schemas.microsoft.com/office/drawing/2014/main" id="{E157210E-45F5-B382-39BB-0BDC880C94F9}"/>
              </a:ext>
            </a:extLst>
          </p:cNvPr>
          <p:cNvSpPr>
            <a:spLocks noGrp="1"/>
          </p:cNvSpPr>
          <p:nvPr>
            <p:ph sz="quarter" idx="1"/>
          </p:nvPr>
        </p:nvSpPr>
        <p:spPr/>
        <p:txBody>
          <a:bodyPr>
            <a:normAutofit fontScale="85000" lnSpcReduction="10000"/>
          </a:bodyPr>
          <a:lstStyle/>
          <a:p>
            <a:r>
              <a:rPr lang="en-US" dirty="0"/>
              <a:t>5 small groups of HA membership</a:t>
            </a:r>
          </a:p>
          <a:p>
            <a:r>
              <a:rPr lang="en-US" dirty="0"/>
              <a:t>Public can join; please listen only</a:t>
            </a:r>
          </a:p>
          <a:p>
            <a:r>
              <a:rPr lang="en-US" dirty="0"/>
              <a:t>Each group will be assigned one priority and one set of anticipated outcomes to review, edit and suggest changes</a:t>
            </a:r>
          </a:p>
          <a:p>
            <a:r>
              <a:rPr lang="en-US" dirty="0"/>
              <a:t>20 minutes to review and edit in google doc; assign recorder</a:t>
            </a:r>
          </a:p>
          <a:p>
            <a:r>
              <a:rPr lang="en-US" dirty="0"/>
              <a:t>Identify a spokesperson</a:t>
            </a:r>
          </a:p>
          <a:p>
            <a:r>
              <a:rPr lang="en-US" dirty="0"/>
              <a:t>Report to Commission in large group in 3-5 minutes</a:t>
            </a:r>
          </a:p>
          <a:p>
            <a:r>
              <a:rPr lang="en-US" dirty="0"/>
              <a:t>We will take notes on screen to capture additional comments</a:t>
            </a:r>
          </a:p>
          <a:p>
            <a:r>
              <a:rPr lang="en-US" dirty="0"/>
              <a:t>July meeting we will review again </a:t>
            </a:r>
            <a:r>
              <a:rPr lang="en-US"/>
              <a:t>after refinements made</a:t>
            </a:r>
            <a:endParaRPr lang="en-US" dirty="0"/>
          </a:p>
        </p:txBody>
      </p:sp>
    </p:spTree>
    <p:extLst>
      <p:ext uri="{BB962C8B-B14F-4D97-AF65-F5344CB8AC3E}">
        <p14:creationId xmlns:p14="http://schemas.microsoft.com/office/powerpoint/2010/main" val="20250444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9A99F-26B6-4C99-9042-419FAB20B762}"/>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6EEF250F-7D17-6DB5-7FAA-BA7995A545A2}"/>
              </a:ext>
            </a:extLst>
          </p:cNvPr>
          <p:cNvSpPr>
            <a:spLocks noGrp="1"/>
          </p:cNvSpPr>
          <p:nvPr>
            <p:ph sz="quarter" idx="1"/>
          </p:nvPr>
        </p:nvSpPr>
        <p:spPr/>
        <p:txBody>
          <a:bodyPr>
            <a:normAutofit/>
          </a:bodyPr>
          <a:lstStyle/>
          <a:p>
            <a:r>
              <a:rPr lang="en-US" dirty="0"/>
              <a:t>July 19 Meeting at 3:00pm</a:t>
            </a:r>
          </a:p>
          <a:p>
            <a:pPr lvl="1"/>
            <a:r>
              <a:rPr lang="en-US" dirty="0"/>
              <a:t>Focused on STRATEGIES </a:t>
            </a:r>
          </a:p>
          <a:p>
            <a:pPr lvl="1"/>
            <a:r>
              <a:rPr lang="en-US" dirty="0"/>
              <a:t>Review DRAFT Strategic Plan 2023 – 2025</a:t>
            </a:r>
          </a:p>
          <a:p>
            <a:r>
              <a:rPr lang="en-US" dirty="0"/>
              <a:t>August </a:t>
            </a:r>
          </a:p>
          <a:p>
            <a:pPr lvl="1"/>
            <a:r>
              <a:rPr lang="en-US" dirty="0"/>
              <a:t>Send out DRAFT Strategic Plan for review</a:t>
            </a:r>
          </a:p>
          <a:p>
            <a:r>
              <a:rPr lang="en-US" dirty="0"/>
              <a:t>September Meeting at 3:00pm</a:t>
            </a:r>
          </a:p>
          <a:p>
            <a:pPr lvl="1"/>
            <a:r>
              <a:rPr lang="en-US"/>
              <a:t>Adopt </a:t>
            </a:r>
            <a:r>
              <a:rPr lang="en-US" dirty="0"/>
              <a:t>Strategic Plan 2023- 2025</a:t>
            </a:r>
          </a:p>
          <a:p>
            <a:r>
              <a:rPr lang="en-US" dirty="0"/>
              <a:t>Other Ideas?</a:t>
            </a:r>
          </a:p>
          <a:p>
            <a:pPr marL="0" indent="0">
              <a:buNone/>
            </a:pPr>
            <a:endParaRPr lang="en-US" dirty="0"/>
          </a:p>
          <a:p>
            <a:endParaRPr lang="en-US" dirty="0"/>
          </a:p>
        </p:txBody>
      </p:sp>
    </p:spTree>
    <p:extLst>
      <p:ext uri="{BB962C8B-B14F-4D97-AF65-F5344CB8AC3E}">
        <p14:creationId xmlns:p14="http://schemas.microsoft.com/office/powerpoint/2010/main" val="28775443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Date Placeholder 3">
            <a:extLst>
              <a:ext uri="{FF2B5EF4-FFF2-40B4-BE49-F238E27FC236}">
                <a16:creationId xmlns:a16="http://schemas.microsoft.com/office/drawing/2014/main" id="{BC91E699-5C1D-5D4B-8BF0-38FD471DD27C}"/>
              </a:ext>
            </a:extLst>
          </p:cNvPr>
          <p:cNvSpPr>
            <a:spLocks noGrp="1"/>
          </p:cNvSpPr>
          <p:nvPr>
            <p:ph type="dt" sz="quarter" idx="10"/>
          </p:nvPr>
        </p:nvSpPr>
        <p:spPr bwMode="auto">
          <a:xfrm>
            <a:off x="838200" y="6324600"/>
            <a:ext cx="10668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a:cs typeface="Arial" panose="020B0604020202020204" pitchFamily="34" charset="0"/>
              </a:rPr>
              <a:t>June 21, 2022</a:t>
            </a:r>
          </a:p>
        </p:txBody>
      </p:sp>
      <p:sp>
        <p:nvSpPr>
          <p:cNvPr id="10244" name="Footer Placeholder 4">
            <a:extLst>
              <a:ext uri="{FF2B5EF4-FFF2-40B4-BE49-F238E27FC236}">
                <a16:creationId xmlns:a16="http://schemas.microsoft.com/office/drawing/2014/main" id="{469E85A7-3F62-D247-8FF3-1EBB70DBA1ED}"/>
              </a:ext>
            </a:extLst>
          </p:cNvPr>
          <p:cNvSpPr>
            <a:spLocks noGrp="1"/>
          </p:cNvSpPr>
          <p:nvPr>
            <p:ph type="ftr" sz="quarter" idx="11"/>
          </p:nvPr>
        </p:nvSpPr>
        <p:spPr bwMode="auto">
          <a:xfrm>
            <a:off x="2057400" y="6296025"/>
            <a:ext cx="5410200" cy="322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Tahoma" panose="020B0604030504040204" pitchFamily="34" charset="0"/>
                <a:cs typeface="Tahoma" panose="020B0604030504040204" pitchFamily="34" charset="0"/>
              </a:rPr>
              <a:t>Sacramento County Health Authority Commission</a:t>
            </a:r>
          </a:p>
        </p:txBody>
      </p:sp>
      <p:sp>
        <p:nvSpPr>
          <p:cNvPr id="10245" name="Slide Number Placeholder 5">
            <a:extLst>
              <a:ext uri="{FF2B5EF4-FFF2-40B4-BE49-F238E27FC236}">
                <a16:creationId xmlns:a16="http://schemas.microsoft.com/office/drawing/2014/main" id="{5153BE8F-43B5-0642-A084-201C436B0851}"/>
              </a:ext>
            </a:extLst>
          </p:cNvPr>
          <p:cNvSpPr>
            <a:spLocks noGrp="1"/>
          </p:cNvSpPr>
          <p:nvPr>
            <p:ph type="sldNum" sz="quarter" idx="12"/>
          </p:nvPr>
        </p:nvSpPr>
        <p:spPr bwMode="auto">
          <a:xfrm>
            <a:off x="331788" y="6248400"/>
            <a:ext cx="354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E35505-5966-7D46-A788-931173497520}" type="slidenum">
              <a:rPr lang="en-US" altLang="en-US">
                <a:latin typeface="Times New Roman" panose="02020603050405020304" pitchFamily="18" charset="0"/>
              </a:rPr>
              <a:pPr eaLnBrk="1" hangingPunct="1"/>
              <a:t>33</a:t>
            </a:fld>
            <a:endParaRPr lang="en-US" altLang="en-US">
              <a:latin typeface="Times New Roman" panose="02020603050405020304" pitchFamily="18" charset="0"/>
            </a:endParaRPr>
          </a:p>
        </p:txBody>
      </p:sp>
      <p:pic>
        <p:nvPicPr>
          <p:cNvPr id="10246" name="Picture 4" descr="sacctylogo">
            <a:extLst>
              <a:ext uri="{FF2B5EF4-FFF2-40B4-BE49-F238E27FC236}">
                <a16:creationId xmlns:a16="http://schemas.microsoft.com/office/drawing/2014/main" id="{9D269926-A0D8-E34D-A4CB-C56C93F9B92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620000" y="6408738"/>
            <a:ext cx="9969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2">
            <a:extLst>
              <a:ext uri="{FF2B5EF4-FFF2-40B4-BE49-F238E27FC236}">
                <a16:creationId xmlns:a16="http://schemas.microsoft.com/office/drawing/2014/main" id="{D93F594F-1775-2F4D-899A-B4A2E7B61AF5}"/>
              </a:ext>
            </a:extLst>
          </p:cNvPr>
          <p:cNvSpPr txBox="1">
            <a:spLocks noChangeArrowheads="1"/>
          </p:cNvSpPr>
          <p:nvPr/>
        </p:nvSpPr>
        <p:spPr bwMode="auto">
          <a:xfrm>
            <a:off x="364332" y="1371600"/>
            <a:ext cx="844788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57200" indent="-457200" algn="ctr">
              <a:spcBef>
                <a:spcPct val="0"/>
              </a:spcBef>
            </a:pPr>
            <a:r>
              <a:rPr lang="en-US" altLang="en-US" sz="3200" b="1" dirty="0">
                <a:cs typeface="Arial" panose="020B0604020202020204" pitchFamily="34" charset="0"/>
              </a:rPr>
              <a:t>Agenda Item </a:t>
            </a:r>
            <a:r>
              <a:rPr lang="en-US" altLang="en-US" sz="3200" b="1" dirty="0" smtClean="0">
                <a:cs typeface="Arial" panose="020B0604020202020204" pitchFamily="34" charset="0"/>
              </a:rPr>
              <a:t>6:</a:t>
            </a:r>
            <a:endParaRPr lang="en-US" altLang="en-US" sz="3200" b="1" dirty="0">
              <a:cs typeface="Arial" panose="020B0604020202020204" pitchFamily="34" charset="0"/>
            </a:endParaRPr>
          </a:p>
          <a:p>
            <a:pPr marL="457200" indent="-457200" algn="ctr">
              <a:spcBef>
                <a:spcPct val="0"/>
              </a:spcBef>
            </a:pPr>
            <a:endParaRPr lang="en-US" altLang="en-US" sz="3200" b="1" dirty="0">
              <a:cs typeface="Arial" panose="020B0604020202020204" pitchFamily="34" charset="0"/>
            </a:endParaRPr>
          </a:p>
          <a:p>
            <a:pPr marL="457200" indent="-457200" algn="ctr">
              <a:spcBef>
                <a:spcPct val="0"/>
              </a:spcBef>
            </a:pPr>
            <a:r>
              <a:rPr lang="en-US" altLang="en-US" sz="3200" b="1" dirty="0">
                <a:cs typeface="Arial" panose="020B0604020202020204" pitchFamily="34" charset="0"/>
              </a:rPr>
              <a:t>Public Comment</a:t>
            </a:r>
          </a:p>
          <a:p>
            <a:pPr marL="457200" indent="-457200">
              <a:spcBef>
                <a:spcPct val="0"/>
              </a:spcBef>
            </a:pPr>
            <a:endParaRPr lang="en-US" altLang="en-US" sz="2800" dirty="0">
              <a:cs typeface="Arial" panose="020B0604020202020204" pitchFamily="34" charset="0"/>
            </a:endParaRPr>
          </a:p>
          <a:p>
            <a:pPr marL="457200" indent="-457200" algn="ctr">
              <a:spcBef>
                <a:spcPct val="0"/>
              </a:spcBef>
            </a:pPr>
            <a:endParaRPr lang="en-US" altLang="en-US" sz="3600" b="1" dirty="0">
              <a:cs typeface="Arial" panose="020B0604020202020204" pitchFamily="34" charset="0"/>
            </a:endParaRPr>
          </a:p>
        </p:txBody>
      </p:sp>
      <p:cxnSp>
        <p:nvCxnSpPr>
          <p:cNvPr id="3" name="Straight Connector 2">
            <a:extLst>
              <a:ext uri="{FF2B5EF4-FFF2-40B4-BE49-F238E27FC236}">
                <a16:creationId xmlns:a16="http://schemas.microsoft.com/office/drawing/2014/main" id="{E0D8EBF0-E45E-624A-A5C3-10A5111CBC2B}"/>
              </a:ext>
            </a:extLst>
          </p:cNvPr>
          <p:cNvCxnSpPr/>
          <p:nvPr/>
        </p:nvCxnSpPr>
        <p:spPr>
          <a:xfrm flipH="1">
            <a:off x="347663" y="6248400"/>
            <a:ext cx="84153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02242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Date Placeholder 3">
            <a:extLst>
              <a:ext uri="{FF2B5EF4-FFF2-40B4-BE49-F238E27FC236}">
                <a16:creationId xmlns:a16="http://schemas.microsoft.com/office/drawing/2014/main" id="{BC91E699-5C1D-5D4B-8BF0-38FD471DD27C}"/>
              </a:ext>
            </a:extLst>
          </p:cNvPr>
          <p:cNvSpPr>
            <a:spLocks noGrp="1"/>
          </p:cNvSpPr>
          <p:nvPr>
            <p:ph type="dt" sz="quarter" idx="10"/>
          </p:nvPr>
        </p:nvSpPr>
        <p:spPr bwMode="auto">
          <a:xfrm>
            <a:off x="838200" y="6324600"/>
            <a:ext cx="10668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a:cs typeface="Arial" panose="020B0604020202020204" pitchFamily="34" charset="0"/>
              </a:rPr>
              <a:t>June 21, 2022</a:t>
            </a:r>
          </a:p>
        </p:txBody>
      </p:sp>
      <p:sp>
        <p:nvSpPr>
          <p:cNvPr id="10244" name="Footer Placeholder 4">
            <a:extLst>
              <a:ext uri="{FF2B5EF4-FFF2-40B4-BE49-F238E27FC236}">
                <a16:creationId xmlns:a16="http://schemas.microsoft.com/office/drawing/2014/main" id="{469E85A7-3F62-D247-8FF3-1EBB70DBA1ED}"/>
              </a:ext>
            </a:extLst>
          </p:cNvPr>
          <p:cNvSpPr>
            <a:spLocks noGrp="1"/>
          </p:cNvSpPr>
          <p:nvPr>
            <p:ph type="ftr" sz="quarter" idx="11"/>
          </p:nvPr>
        </p:nvSpPr>
        <p:spPr bwMode="auto">
          <a:xfrm>
            <a:off x="2057400" y="6296025"/>
            <a:ext cx="5410200" cy="322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Tahoma" panose="020B0604030504040204" pitchFamily="34" charset="0"/>
                <a:cs typeface="Tahoma" panose="020B0604030504040204" pitchFamily="34" charset="0"/>
              </a:rPr>
              <a:t>Sacramento County Health Authority Commission</a:t>
            </a:r>
          </a:p>
        </p:txBody>
      </p:sp>
      <p:sp>
        <p:nvSpPr>
          <p:cNvPr id="10245" name="Slide Number Placeholder 5">
            <a:extLst>
              <a:ext uri="{FF2B5EF4-FFF2-40B4-BE49-F238E27FC236}">
                <a16:creationId xmlns:a16="http://schemas.microsoft.com/office/drawing/2014/main" id="{5153BE8F-43B5-0642-A084-201C436B0851}"/>
              </a:ext>
            </a:extLst>
          </p:cNvPr>
          <p:cNvSpPr>
            <a:spLocks noGrp="1"/>
          </p:cNvSpPr>
          <p:nvPr>
            <p:ph type="sldNum" sz="quarter" idx="12"/>
          </p:nvPr>
        </p:nvSpPr>
        <p:spPr bwMode="auto">
          <a:xfrm>
            <a:off x="331788" y="6248400"/>
            <a:ext cx="354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E35505-5966-7D46-A788-931173497520}" type="slidenum">
              <a:rPr lang="en-US" altLang="en-US">
                <a:latin typeface="Times New Roman" panose="02020603050405020304" pitchFamily="18" charset="0"/>
              </a:rPr>
              <a:pPr eaLnBrk="1" hangingPunct="1"/>
              <a:t>34</a:t>
            </a:fld>
            <a:endParaRPr lang="en-US" altLang="en-US">
              <a:latin typeface="Times New Roman" panose="02020603050405020304" pitchFamily="18" charset="0"/>
            </a:endParaRPr>
          </a:p>
        </p:txBody>
      </p:sp>
      <p:pic>
        <p:nvPicPr>
          <p:cNvPr id="10246" name="Picture 4" descr="sacctylogo">
            <a:extLst>
              <a:ext uri="{FF2B5EF4-FFF2-40B4-BE49-F238E27FC236}">
                <a16:creationId xmlns:a16="http://schemas.microsoft.com/office/drawing/2014/main" id="{9D269926-A0D8-E34D-A4CB-C56C93F9B92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7620000" y="6408738"/>
            <a:ext cx="9969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2">
            <a:extLst>
              <a:ext uri="{FF2B5EF4-FFF2-40B4-BE49-F238E27FC236}">
                <a16:creationId xmlns:a16="http://schemas.microsoft.com/office/drawing/2014/main" id="{D93F594F-1775-2F4D-899A-B4A2E7B61AF5}"/>
              </a:ext>
            </a:extLst>
          </p:cNvPr>
          <p:cNvSpPr txBox="1">
            <a:spLocks noChangeArrowheads="1"/>
          </p:cNvSpPr>
          <p:nvPr/>
        </p:nvSpPr>
        <p:spPr bwMode="auto">
          <a:xfrm>
            <a:off x="364332" y="1371600"/>
            <a:ext cx="844788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57200" indent="-457200" algn="ctr">
              <a:spcBef>
                <a:spcPct val="0"/>
              </a:spcBef>
            </a:pPr>
            <a:r>
              <a:rPr lang="en-US" altLang="en-US" sz="3200" b="1" dirty="0">
                <a:cs typeface="Arial" panose="020B0604020202020204" pitchFamily="34" charset="0"/>
              </a:rPr>
              <a:t>Agenda Item </a:t>
            </a:r>
            <a:r>
              <a:rPr lang="en-US" altLang="en-US" sz="3200" b="1" dirty="0" smtClean="0">
                <a:cs typeface="Arial" panose="020B0604020202020204" pitchFamily="34" charset="0"/>
              </a:rPr>
              <a:t>7:</a:t>
            </a:r>
            <a:endParaRPr lang="en-US" altLang="en-US" sz="3200" b="1" dirty="0">
              <a:cs typeface="Arial" panose="020B0604020202020204" pitchFamily="34" charset="0"/>
            </a:endParaRPr>
          </a:p>
          <a:p>
            <a:pPr marL="457200" indent="-457200" algn="ctr">
              <a:spcBef>
                <a:spcPct val="0"/>
              </a:spcBef>
            </a:pPr>
            <a:endParaRPr lang="en-US" altLang="en-US" sz="3200" b="1" dirty="0">
              <a:cs typeface="Arial" panose="020B0604020202020204" pitchFamily="34" charset="0"/>
            </a:endParaRPr>
          </a:p>
          <a:p>
            <a:pPr marL="457200" indent="-457200" algn="ctr">
              <a:spcBef>
                <a:spcPct val="0"/>
              </a:spcBef>
            </a:pPr>
            <a:r>
              <a:rPr lang="en-US" altLang="en-US" sz="3200" b="1" dirty="0">
                <a:cs typeface="Arial" panose="020B0604020202020204" pitchFamily="34" charset="0"/>
              </a:rPr>
              <a:t>Closing Comments and Next Steps</a:t>
            </a:r>
          </a:p>
          <a:p>
            <a:pPr marL="457200" indent="-457200">
              <a:spcBef>
                <a:spcPct val="0"/>
              </a:spcBef>
            </a:pPr>
            <a:endParaRPr lang="en-US" altLang="en-US" sz="2800" dirty="0">
              <a:cs typeface="Arial" panose="020B0604020202020204" pitchFamily="34" charset="0"/>
            </a:endParaRPr>
          </a:p>
          <a:p>
            <a:pPr marL="457200" indent="-457200" algn="ctr">
              <a:spcBef>
                <a:spcPct val="0"/>
              </a:spcBef>
            </a:pPr>
            <a:endParaRPr lang="en-US" altLang="en-US" sz="3600" b="1" dirty="0">
              <a:cs typeface="Arial" panose="020B0604020202020204" pitchFamily="34" charset="0"/>
            </a:endParaRPr>
          </a:p>
        </p:txBody>
      </p:sp>
      <p:cxnSp>
        <p:nvCxnSpPr>
          <p:cNvPr id="3" name="Straight Connector 2">
            <a:extLst>
              <a:ext uri="{FF2B5EF4-FFF2-40B4-BE49-F238E27FC236}">
                <a16:creationId xmlns:a16="http://schemas.microsoft.com/office/drawing/2014/main" id="{E0D8EBF0-E45E-624A-A5C3-10A5111CBC2B}"/>
              </a:ext>
            </a:extLst>
          </p:cNvPr>
          <p:cNvCxnSpPr/>
          <p:nvPr/>
        </p:nvCxnSpPr>
        <p:spPr>
          <a:xfrm flipH="1">
            <a:off x="347663" y="6248400"/>
            <a:ext cx="84153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5269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8813D422-C22B-3340-BD6F-1A8886D3286C}"/>
              </a:ext>
            </a:extLst>
          </p:cNvPr>
          <p:cNvSpPr>
            <a:spLocks noGrp="1" noChangeArrowheads="1"/>
          </p:cNvSpPr>
          <p:nvPr>
            <p:ph idx="1"/>
          </p:nvPr>
        </p:nvSpPr>
        <p:spPr>
          <a:xfrm>
            <a:off x="381000" y="1524000"/>
            <a:ext cx="8415337" cy="4572000"/>
          </a:xfrm>
        </p:spPr>
        <p:txBody>
          <a:bodyPr>
            <a:normAutofit lnSpcReduction="10000"/>
          </a:bodyPr>
          <a:lstStyle/>
          <a:p>
            <a:pPr marL="457200" indent="-457200">
              <a:spcBef>
                <a:spcPct val="0"/>
              </a:spcBef>
              <a:buFont typeface="+mj-lt"/>
              <a:buAutoNum type="arabicPeriod"/>
            </a:pPr>
            <a:r>
              <a:rPr lang="en-US" altLang="en-US" sz="2800" dirty="0">
                <a:latin typeface="Arial" panose="020B0604020202020204" pitchFamily="34" charset="0"/>
                <a:cs typeface="Arial" panose="020B0604020202020204" pitchFamily="34" charset="0"/>
              </a:rPr>
              <a:t>Welcome/Opening Remarks</a:t>
            </a:r>
          </a:p>
          <a:p>
            <a:pPr marL="457200" indent="-457200">
              <a:spcBef>
                <a:spcPct val="0"/>
              </a:spcBef>
              <a:buFont typeface="+mj-lt"/>
              <a:buAutoNum type="arabicPeriod"/>
            </a:pPr>
            <a:endParaRPr lang="en-US" altLang="en-US" sz="2800" dirty="0">
              <a:latin typeface="Arial" panose="020B0604020202020204" pitchFamily="34" charset="0"/>
              <a:cs typeface="Arial" panose="020B0604020202020204" pitchFamily="34" charset="0"/>
            </a:endParaRPr>
          </a:p>
          <a:p>
            <a:pPr marL="457200" indent="-457200">
              <a:spcBef>
                <a:spcPct val="0"/>
              </a:spcBef>
              <a:buFont typeface="+mj-lt"/>
              <a:buAutoNum type="arabicPeriod"/>
            </a:pPr>
            <a:r>
              <a:rPr lang="en-US" altLang="en-US" sz="2800" dirty="0">
                <a:latin typeface="Arial" panose="020B0604020202020204" pitchFamily="34" charset="0"/>
                <a:cs typeface="Arial" panose="020B0604020202020204" pitchFamily="34" charset="0"/>
              </a:rPr>
              <a:t>Agenda Review</a:t>
            </a:r>
          </a:p>
          <a:p>
            <a:pPr marL="457200" indent="-457200">
              <a:spcBef>
                <a:spcPct val="0"/>
              </a:spcBef>
              <a:buFont typeface="+mj-lt"/>
              <a:buAutoNum type="arabicPeriod"/>
            </a:pPr>
            <a:endParaRPr lang="en-US" altLang="en-US" sz="2800" dirty="0">
              <a:latin typeface="Arial" panose="020B0604020202020204" pitchFamily="34" charset="0"/>
              <a:cs typeface="Arial" panose="020B0604020202020204" pitchFamily="34" charset="0"/>
            </a:endParaRPr>
          </a:p>
          <a:p>
            <a:pPr marL="457200" indent="-457200">
              <a:spcBef>
                <a:spcPct val="0"/>
              </a:spcBef>
              <a:buFont typeface="+mj-lt"/>
              <a:buAutoNum type="arabicPeriod"/>
            </a:pPr>
            <a:r>
              <a:rPr lang="en-US" sz="2800" dirty="0" smtClean="0">
                <a:latin typeface="Arial" panose="020B0604020202020204" pitchFamily="34" charset="0"/>
                <a:cs typeface="Arial" panose="020B0604020202020204" pitchFamily="34" charset="0"/>
              </a:rPr>
              <a:t>Action: Approval of Meeting Minutes</a:t>
            </a:r>
            <a:r>
              <a:rPr lang="en-US" sz="2800" dirty="0">
                <a:latin typeface="Arial" panose="020B0604020202020204" pitchFamily="34" charset="0"/>
                <a:cs typeface="Arial" panose="020B0604020202020204" pitchFamily="34" charset="0"/>
              </a:rPr>
              <a:t/>
            </a:r>
            <a:br>
              <a:rPr lang="en-US" sz="2800" dirty="0">
                <a:latin typeface="Arial" panose="020B0604020202020204" pitchFamily="34" charset="0"/>
                <a:cs typeface="Arial" panose="020B0604020202020204" pitchFamily="34" charset="0"/>
              </a:rPr>
            </a:br>
            <a:endParaRPr lang="en-US" sz="2800" dirty="0">
              <a:latin typeface="Arial" panose="020B0604020202020204" pitchFamily="34" charset="0"/>
              <a:cs typeface="Arial" panose="020B0604020202020204" pitchFamily="34" charset="0"/>
            </a:endParaRPr>
          </a:p>
          <a:p>
            <a:pPr marL="457200" indent="-457200">
              <a:spcBef>
                <a:spcPct val="0"/>
              </a:spcBef>
              <a:buFont typeface="+mj-lt"/>
              <a:buAutoNum type="arabicPeriod"/>
            </a:pPr>
            <a:r>
              <a:rPr lang="en-US" altLang="en-US" sz="2800" dirty="0" smtClean="0">
                <a:latin typeface="Arial" panose="020B0604020202020204" pitchFamily="34" charset="0"/>
                <a:cs typeface="Arial" panose="020B0604020202020204" pitchFamily="34" charset="0"/>
              </a:rPr>
              <a:t>Action: Approval of Commission Budget</a:t>
            </a:r>
            <a:r>
              <a:rPr lang="en-US" altLang="en-US" sz="2800" dirty="0">
                <a:latin typeface="Arial" panose="020B0604020202020204" pitchFamily="34" charset="0"/>
                <a:cs typeface="Arial" panose="020B0604020202020204" pitchFamily="34" charset="0"/>
              </a:rPr>
              <a:t/>
            </a:r>
            <a:br>
              <a:rPr lang="en-US" altLang="en-US" sz="2800" dirty="0">
                <a:latin typeface="Arial" panose="020B0604020202020204" pitchFamily="34" charset="0"/>
                <a:cs typeface="Arial" panose="020B0604020202020204" pitchFamily="34" charset="0"/>
              </a:rPr>
            </a:br>
            <a:endParaRPr lang="en-US" altLang="en-US" sz="2800" dirty="0">
              <a:latin typeface="Arial" panose="020B0604020202020204" pitchFamily="34" charset="0"/>
              <a:cs typeface="Arial" panose="020B0604020202020204" pitchFamily="34" charset="0"/>
            </a:endParaRPr>
          </a:p>
          <a:p>
            <a:pPr marL="457200" indent="-457200">
              <a:spcBef>
                <a:spcPct val="0"/>
              </a:spcBef>
              <a:buFont typeface="+mj-lt"/>
              <a:buAutoNum type="arabicPeriod"/>
            </a:pPr>
            <a:r>
              <a:rPr lang="en-US" altLang="en-US" sz="2800" dirty="0" smtClean="0">
                <a:latin typeface="Arial" panose="020B0604020202020204" pitchFamily="34" charset="0"/>
                <a:cs typeface="Arial" panose="020B0604020202020204" pitchFamily="34" charset="0"/>
              </a:rPr>
              <a:t>Presentation and Discussion: Strategic Planning</a:t>
            </a:r>
            <a:endParaRPr lang="en-US" altLang="en-US" sz="2800" dirty="0">
              <a:latin typeface="Arial" panose="020B0604020202020204" pitchFamily="34" charset="0"/>
              <a:cs typeface="Arial" panose="020B0604020202020204" pitchFamily="34" charset="0"/>
            </a:endParaRPr>
          </a:p>
          <a:p>
            <a:pPr marL="457200" indent="-457200">
              <a:spcBef>
                <a:spcPct val="0"/>
              </a:spcBef>
              <a:buFont typeface="+mj-lt"/>
              <a:buAutoNum type="arabicPeriod"/>
            </a:pPr>
            <a:endParaRPr lang="en-US" altLang="en-US" sz="2800" dirty="0">
              <a:latin typeface="Arial" panose="020B0604020202020204" pitchFamily="34" charset="0"/>
              <a:cs typeface="Arial" panose="020B0604020202020204" pitchFamily="34" charset="0"/>
            </a:endParaRPr>
          </a:p>
          <a:p>
            <a:pPr marL="457200" indent="-457200">
              <a:spcBef>
                <a:spcPct val="0"/>
              </a:spcBef>
              <a:buFont typeface="+mj-lt"/>
              <a:buAutoNum type="arabicPeriod"/>
            </a:pPr>
            <a:r>
              <a:rPr lang="en-US" altLang="en-US" sz="2800" dirty="0" smtClean="0">
                <a:latin typeface="Arial" panose="020B0604020202020204" pitchFamily="34" charset="0"/>
                <a:cs typeface="Arial" panose="020B0604020202020204" pitchFamily="34" charset="0"/>
              </a:rPr>
              <a:t>Public Comment</a:t>
            </a:r>
          </a:p>
          <a:p>
            <a:pPr marL="457200" indent="-457200">
              <a:spcBef>
                <a:spcPct val="0"/>
              </a:spcBef>
              <a:buFont typeface="+mj-lt"/>
              <a:buAutoNum type="arabicPeriod"/>
            </a:pPr>
            <a:endParaRPr lang="en-US" altLang="en-US" sz="2800" dirty="0" smtClean="0">
              <a:latin typeface="Arial" panose="020B0604020202020204" pitchFamily="34" charset="0"/>
              <a:cs typeface="Arial" panose="020B0604020202020204" pitchFamily="34" charset="0"/>
            </a:endParaRPr>
          </a:p>
          <a:p>
            <a:pPr marL="457200" indent="-457200">
              <a:spcBef>
                <a:spcPct val="0"/>
              </a:spcBef>
              <a:buFont typeface="+mj-lt"/>
              <a:buAutoNum type="arabicPeriod"/>
            </a:pPr>
            <a:r>
              <a:rPr lang="en-US" altLang="en-US" sz="2800" dirty="0" smtClean="0">
                <a:latin typeface="Arial" panose="020B0604020202020204" pitchFamily="34" charset="0"/>
                <a:cs typeface="Arial" panose="020B0604020202020204" pitchFamily="34" charset="0"/>
              </a:rPr>
              <a:t>Closing Comments and Adjournment</a:t>
            </a:r>
            <a:endParaRPr lang="en-US" altLang="en-US" sz="2800" dirty="0">
              <a:latin typeface="Arial" panose="020B0604020202020204" pitchFamily="34" charset="0"/>
              <a:cs typeface="Arial" panose="020B0604020202020204" pitchFamily="34" charset="0"/>
            </a:endParaRPr>
          </a:p>
          <a:p>
            <a:pPr marL="457200" indent="-457200">
              <a:spcBef>
                <a:spcPct val="0"/>
              </a:spcBef>
            </a:pPr>
            <a:endParaRPr lang="en-US" altLang="en-US" sz="2400" dirty="0">
              <a:latin typeface="Arial" panose="020B0604020202020204" pitchFamily="34" charset="0"/>
              <a:cs typeface="Arial" panose="020B0604020202020204" pitchFamily="34" charset="0"/>
            </a:endParaRPr>
          </a:p>
          <a:p>
            <a:pPr marL="457200" indent="-457200">
              <a:spcBef>
                <a:spcPct val="0"/>
              </a:spcBef>
            </a:pPr>
            <a:endParaRPr lang="en-US" altLang="en-US" sz="2400" dirty="0">
              <a:latin typeface="Arial" panose="020B0604020202020204" pitchFamily="34" charset="0"/>
              <a:cs typeface="Arial" panose="020B0604020202020204" pitchFamily="34" charset="0"/>
            </a:endParaRPr>
          </a:p>
        </p:txBody>
      </p:sp>
      <p:sp>
        <p:nvSpPr>
          <p:cNvPr id="10243" name="Date Placeholder 3">
            <a:extLst>
              <a:ext uri="{FF2B5EF4-FFF2-40B4-BE49-F238E27FC236}">
                <a16:creationId xmlns:a16="http://schemas.microsoft.com/office/drawing/2014/main" id="{BC91E699-5C1D-5D4B-8BF0-38FD471DD27C}"/>
              </a:ext>
            </a:extLst>
          </p:cNvPr>
          <p:cNvSpPr>
            <a:spLocks noGrp="1"/>
          </p:cNvSpPr>
          <p:nvPr>
            <p:ph type="dt" sz="quarter" idx="10"/>
          </p:nvPr>
        </p:nvSpPr>
        <p:spPr bwMode="auto">
          <a:xfrm>
            <a:off x="838200" y="6324600"/>
            <a:ext cx="10668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smtClean="0">
                <a:cs typeface="Arial" panose="020B0604020202020204" pitchFamily="34" charset="0"/>
              </a:rPr>
              <a:t>June 21, 2022</a:t>
            </a:r>
            <a:endParaRPr lang="en-US" altLang="en-US" dirty="0">
              <a:cs typeface="Arial" panose="020B0604020202020204" pitchFamily="34" charset="0"/>
            </a:endParaRPr>
          </a:p>
        </p:txBody>
      </p:sp>
      <p:sp>
        <p:nvSpPr>
          <p:cNvPr id="10244" name="Footer Placeholder 4">
            <a:extLst>
              <a:ext uri="{FF2B5EF4-FFF2-40B4-BE49-F238E27FC236}">
                <a16:creationId xmlns:a16="http://schemas.microsoft.com/office/drawing/2014/main" id="{469E85A7-3F62-D247-8FF3-1EBB70DBA1ED}"/>
              </a:ext>
            </a:extLst>
          </p:cNvPr>
          <p:cNvSpPr>
            <a:spLocks noGrp="1"/>
          </p:cNvSpPr>
          <p:nvPr>
            <p:ph type="ftr" sz="quarter" idx="11"/>
          </p:nvPr>
        </p:nvSpPr>
        <p:spPr bwMode="auto">
          <a:xfrm>
            <a:off x="2057400" y="6296025"/>
            <a:ext cx="5410200" cy="322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Tahoma" panose="020B0604030504040204" pitchFamily="34" charset="0"/>
                <a:cs typeface="Tahoma" panose="020B0604030504040204" pitchFamily="34" charset="0"/>
              </a:rPr>
              <a:t>Sacramento County Health Authority Commission</a:t>
            </a:r>
          </a:p>
        </p:txBody>
      </p:sp>
      <p:sp>
        <p:nvSpPr>
          <p:cNvPr id="10245" name="Slide Number Placeholder 5">
            <a:extLst>
              <a:ext uri="{FF2B5EF4-FFF2-40B4-BE49-F238E27FC236}">
                <a16:creationId xmlns:a16="http://schemas.microsoft.com/office/drawing/2014/main" id="{5153BE8F-43B5-0642-A084-201C436B0851}"/>
              </a:ext>
            </a:extLst>
          </p:cNvPr>
          <p:cNvSpPr>
            <a:spLocks noGrp="1"/>
          </p:cNvSpPr>
          <p:nvPr>
            <p:ph type="sldNum" sz="quarter" idx="12"/>
          </p:nvPr>
        </p:nvSpPr>
        <p:spPr bwMode="auto">
          <a:xfrm>
            <a:off x="331788" y="6248400"/>
            <a:ext cx="354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E35505-5966-7D46-A788-931173497520}" type="slidenum">
              <a:rPr lang="en-US" altLang="en-US">
                <a:latin typeface="Times New Roman" panose="02020603050405020304" pitchFamily="18" charset="0"/>
              </a:rPr>
              <a:pPr eaLnBrk="1" hangingPunct="1"/>
              <a:t>4</a:t>
            </a:fld>
            <a:endParaRPr lang="en-US" altLang="en-US">
              <a:latin typeface="Times New Roman" panose="02020603050405020304" pitchFamily="18" charset="0"/>
            </a:endParaRPr>
          </a:p>
        </p:txBody>
      </p:sp>
      <p:pic>
        <p:nvPicPr>
          <p:cNvPr id="10246" name="Picture 4" descr="sacctylogo">
            <a:extLst>
              <a:ext uri="{FF2B5EF4-FFF2-40B4-BE49-F238E27FC236}">
                <a16:creationId xmlns:a16="http://schemas.microsoft.com/office/drawing/2014/main" id="{9D269926-A0D8-E34D-A4CB-C56C93F9B92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620000" y="6408738"/>
            <a:ext cx="9969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2">
            <a:extLst>
              <a:ext uri="{FF2B5EF4-FFF2-40B4-BE49-F238E27FC236}">
                <a16:creationId xmlns:a16="http://schemas.microsoft.com/office/drawing/2014/main" id="{D93F594F-1775-2F4D-899A-B4A2E7B61AF5}"/>
              </a:ext>
            </a:extLst>
          </p:cNvPr>
          <p:cNvSpPr txBox="1">
            <a:spLocks noChangeArrowheads="1"/>
          </p:cNvSpPr>
          <p:nvPr/>
        </p:nvSpPr>
        <p:spPr bwMode="auto">
          <a:xfrm>
            <a:off x="347663" y="381000"/>
            <a:ext cx="8305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dirty="0">
                <a:cs typeface="Arial" panose="020B0604020202020204" pitchFamily="34" charset="0"/>
              </a:rPr>
              <a:t>Agenda</a:t>
            </a:r>
          </a:p>
        </p:txBody>
      </p:sp>
      <p:cxnSp>
        <p:nvCxnSpPr>
          <p:cNvPr id="3" name="Straight Connector 2">
            <a:extLst>
              <a:ext uri="{FF2B5EF4-FFF2-40B4-BE49-F238E27FC236}">
                <a16:creationId xmlns:a16="http://schemas.microsoft.com/office/drawing/2014/main" id="{E0D8EBF0-E45E-624A-A5C3-10A5111CBC2B}"/>
              </a:ext>
            </a:extLst>
          </p:cNvPr>
          <p:cNvCxnSpPr/>
          <p:nvPr/>
        </p:nvCxnSpPr>
        <p:spPr>
          <a:xfrm flipH="1">
            <a:off x="347663" y="6248400"/>
            <a:ext cx="84153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4562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Date Placeholder 3">
            <a:extLst>
              <a:ext uri="{FF2B5EF4-FFF2-40B4-BE49-F238E27FC236}">
                <a16:creationId xmlns:a16="http://schemas.microsoft.com/office/drawing/2014/main" id="{BC91E699-5C1D-5D4B-8BF0-38FD471DD27C}"/>
              </a:ext>
            </a:extLst>
          </p:cNvPr>
          <p:cNvSpPr>
            <a:spLocks noGrp="1"/>
          </p:cNvSpPr>
          <p:nvPr>
            <p:ph type="dt" sz="quarter" idx="10"/>
          </p:nvPr>
        </p:nvSpPr>
        <p:spPr bwMode="auto">
          <a:xfrm>
            <a:off x="838200" y="6324600"/>
            <a:ext cx="10668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a:cs typeface="Arial" panose="020B0604020202020204" pitchFamily="34" charset="0"/>
              </a:rPr>
              <a:t>June 21, 2022</a:t>
            </a:r>
          </a:p>
        </p:txBody>
      </p:sp>
      <p:sp>
        <p:nvSpPr>
          <p:cNvPr id="10244" name="Footer Placeholder 4">
            <a:extLst>
              <a:ext uri="{FF2B5EF4-FFF2-40B4-BE49-F238E27FC236}">
                <a16:creationId xmlns:a16="http://schemas.microsoft.com/office/drawing/2014/main" id="{469E85A7-3F62-D247-8FF3-1EBB70DBA1ED}"/>
              </a:ext>
            </a:extLst>
          </p:cNvPr>
          <p:cNvSpPr>
            <a:spLocks noGrp="1"/>
          </p:cNvSpPr>
          <p:nvPr>
            <p:ph type="ftr" sz="quarter" idx="11"/>
          </p:nvPr>
        </p:nvSpPr>
        <p:spPr bwMode="auto">
          <a:xfrm>
            <a:off x="2057400" y="6296025"/>
            <a:ext cx="5410200" cy="322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Tahoma" panose="020B0604030504040204" pitchFamily="34" charset="0"/>
                <a:cs typeface="Tahoma" panose="020B0604030504040204" pitchFamily="34" charset="0"/>
              </a:rPr>
              <a:t>Sacramento County Health Authority Commission</a:t>
            </a:r>
          </a:p>
        </p:txBody>
      </p:sp>
      <p:sp>
        <p:nvSpPr>
          <p:cNvPr id="10245" name="Slide Number Placeholder 5">
            <a:extLst>
              <a:ext uri="{FF2B5EF4-FFF2-40B4-BE49-F238E27FC236}">
                <a16:creationId xmlns:a16="http://schemas.microsoft.com/office/drawing/2014/main" id="{5153BE8F-43B5-0642-A084-201C436B0851}"/>
              </a:ext>
            </a:extLst>
          </p:cNvPr>
          <p:cNvSpPr>
            <a:spLocks noGrp="1"/>
          </p:cNvSpPr>
          <p:nvPr>
            <p:ph type="sldNum" sz="quarter" idx="12"/>
          </p:nvPr>
        </p:nvSpPr>
        <p:spPr bwMode="auto">
          <a:xfrm>
            <a:off x="331788" y="6248400"/>
            <a:ext cx="354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E35505-5966-7D46-A788-931173497520}" type="slidenum">
              <a:rPr lang="en-US" altLang="en-US">
                <a:latin typeface="Times New Roman" panose="02020603050405020304" pitchFamily="18" charset="0"/>
              </a:rPr>
              <a:pPr eaLnBrk="1" hangingPunct="1"/>
              <a:t>5</a:t>
            </a:fld>
            <a:endParaRPr lang="en-US" altLang="en-US">
              <a:latin typeface="Times New Roman" panose="02020603050405020304" pitchFamily="18" charset="0"/>
            </a:endParaRPr>
          </a:p>
        </p:txBody>
      </p:sp>
      <p:pic>
        <p:nvPicPr>
          <p:cNvPr id="10246" name="Picture 4" descr="sacctylogo">
            <a:extLst>
              <a:ext uri="{FF2B5EF4-FFF2-40B4-BE49-F238E27FC236}">
                <a16:creationId xmlns:a16="http://schemas.microsoft.com/office/drawing/2014/main" id="{9D269926-A0D8-E34D-A4CB-C56C93F9B92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620000" y="6408738"/>
            <a:ext cx="9969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2">
            <a:extLst>
              <a:ext uri="{FF2B5EF4-FFF2-40B4-BE49-F238E27FC236}">
                <a16:creationId xmlns:a16="http://schemas.microsoft.com/office/drawing/2014/main" id="{D93F594F-1775-2F4D-899A-B4A2E7B61AF5}"/>
              </a:ext>
            </a:extLst>
          </p:cNvPr>
          <p:cNvSpPr txBox="1">
            <a:spLocks noChangeArrowheads="1"/>
          </p:cNvSpPr>
          <p:nvPr/>
        </p:nvSpPr>
        <p:spPr bwMode="auto">
          <a:xfrm>
            <a:off x="364332" y="1371600"/>
            <a:ext cx="844788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57200" indent="-457200" algn="ctr">
              <a:spcBef>
                <a:spcPct val="0"/>
              </a:spcBef>
            </a:pPr>
            <a:r>
              <a:rPr lang="en-US" altLang="en-US" sz="3200" b="1" dirty="0">
                <a:cs typeface="Arial" panose="020B0604020202020204" pitchFamily="34" charset="0"/>
              </a:rPr>
              <a:t>Agenda Item 3:</a:t>
            </a:r>
          </a:p>
          <a:p>
            <a:pPr marL="457200" indent="-457200" algn="ctr">
              <a:spcBef>
                <a:spcPct val="0"/>
              </a:spcBef>
            </a:pPr>
            <a:endParaRPr lang="en-US" altLang="en-US" sz="3200" b="1" dirty="0">
              <a:cs typeface="Arial" panose="020B0604020202020204" pitchFamily="34" charset="0"/>
            </a:endParaRPr>
          </a:p>
          <a:p>
            <a:pPr marL="457200" indent="-457200" algn="ctr">
              <a:spcBef>
                <a:spcPct val="0"/>
              </a:spcBef>
            </a:pPr>
            <a:r>
              <a:rPr lang="en-US" altLang="en-US" sz="3200" b="1" dirty="0" smtClean="0">
                <a:cs typeface="Arial" panose="020B0604020202020204" pitchFamily="34" charset="0"/>
              </a:rPr>
              <a:t>Action: Approval of Meeting Minutes</a:t>
            </a:r>
            <a:endParaRPr lang="en-US" altLang="en-US" sz="3200" b="1" dirty="0">
              <a:cs typeface="Arial" panose="020B0604020202020204" pitchFamily="34" charset="0"/>
            </a:endParaRPr>
          </a:p>
          <a:p>
            <a:pPr marL="457200" indent="-457200">
              <a:spcBef>
                <a:spcPct val="0"/>
              </a:spcBef>
            </a:pPr>
            <a:endParaRPr lang="en-US" altLang="en-US" sz="2800" dirty="0">
              <a:cs typeface="Arial" panose="020B0604020202020204" pitchFamily="34" charset="0"/>
            </a:endParaRPr>
          </a:p>
          <a:p>
            <a:pPr marL="457200" indent="-457200" algn="ctr">
              <a:spcBef>
                <a:spcPct val="0"/>
              </a:spcBef>
            </a:pPr>
            <a:endParaRPr lang="en-US" altLang="en-US" sz="3600" b="1" dirty="0">
              <a:cs typeface="Arial" panose="020B0604020202020204" pitchFamily="34" charset="0"/>
            </a:endParaRPr>
          </a:p>
        </p:txBody>
      </p:sp>
      <p:cxnSp>
        <p:nvCxnSpPr>
          <p:cNvPr id="3" name="Straight Connector 2">
            <a:extLst>
              <a:ext uri="{FF2B5EF4-FFF2-40B4-BE49-F238E27FC236}">
                <a16:creationId xmlns:a16="http://schemas.microsoft.com/office/drawing/2014/main" id="{E0D8EBF0-E45E-624A-A5C3-10A5111CBC2B}"/>
              </a:ext>
            </a:extLst>
          </p:cNvPr>
          <p:cNvCxnSpPr/>
          <p:nvPr/>
        </p:nvCxnSpPr>
        <p:spPr>
          <a:xfrm flipH="1">
            <a:off x="347663" y="6248400"/>
            <a:ext cx="84153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5729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Date Placeholder 3">
            <a:extLst>
              <a:ext uri="{FF2B5EF4-FFF2-40B4-BE49-F238E27FC236}">
                <a16:creationId xmlns:a16="http://schemas.microsoft.com/office/drawing/2014/main" id="{BC91E699-5C1D-5D4B-8BF0-38FD471DD27C}"/>
              </a:ext>
            </a:extLst>
          </p:cNvPr>
          <p:cNvSpPr>
            <a:spLocks noGrp="1"/>
          </p:cNvSpPr>
          <p:nvPr>
            <p:ph type="dt" sz="quarter" idx="10"/>
          </p:nvPr>
        </p:nvSpPr>
        <p:spPr bwMode="auto">
          <a:xfrm>
            <a:off x="838200" y="6324600"/>
            <a:ext cx="10668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a:cs typeface="Arial" panose="020B0604020202020204" pitchFamily="34" charset="0"/>
              </a:rPr>
              <a:t>June 21, 2022</a:t>
            </a:r>
          </a:p>
        </p:txBody>
      </p:sp>
      <p:sp>
        <p:nvSpPr>
          <p:cNvPr id="10244" name="Footer Placeholder 4">
            <a:extLst>
              <a:ext uri="{FF2B5EF4-FFF2-40B4-BE49-F238E27FC236}">
                <a16:creationId xmlns:a16="http://schemas.microsoft.com/office/drawing/2014/main" id="{469E85A7-3F62-D247-8FF3-1EBB70DBA1ED}"/>
              </a:ext>
            </a:extLst>
          </p:cNvPr>
          <p:cNvSpPr>
            <a:spLocks noGrp="1"/>
          </p:cNvSpPr>
          <p:nvPr>
            <p:ph type="ftr" sz="quarter" idx="11"/>
          </p:nvPr>
        </p:nvSpPr>
        <p:spPr bwMode="auto">
          <a:xfrm>
            <a:off x="2057400" y="6296025"/>
            <a:ext cx="5410200" cy="322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Tahoma" panose="020B0604030504040204" pitchFamily="34" charset="0"/>
                <a:cs typeface="Tahoma" panose="020B0604030504040204" pitchFamily="34" charset="0"/>
              </a:rPr>
              <a:t>Sacramento County Health Authority Commission</a:t>
            </a:r>
          </a:p>
        </p:txBody>
      </p:sp>
      <p:sp>
        <p:nvSpPr>
          <p:cNvPr id="10245" name="Slide Number Placeholder 5">
            <a:extLst>
              <a:ext uri="{FF2B5EF4-FFF2-40B4-BE49-F238E27FC236}">
                <a16:creationId xmlns:a16="http://schemas.microsoft.com/office/drawing/2014/main" id="{5153BE8F-43B5-0642-A084-201C436B0851}"/>
              </a:ext>
            </a:extLst>
          </p:cNvPr>
          <p:cNvSpPr>
            <a:spLocks noGrp="1"/>
          </p:cNvSpPr>
          <p:nvPr>
            <p:ph type="sldNum" sz="quarter" idx="12"/>
          </p:nvPr>
        </p:nvSpPr>
        <p:spPr bwMode="auto">
          <a:xfrm>
            <a:off x="331788" y="6248400"/>
            <a:ext cx="354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E35505-5966-7D46-A788-931173497520}" type="slidenum">
              <a:rPr lang="en-US" altLang="en-US">
                <a:latin typeface="Times New Roman" panose="02020603050405020304" pitchFamily="18" charset="0"/>
              </a:rPr>
              <a:pPr eaLnBrk="1" hangingPunct="1"/>
              <a:t>6</a:t>
            </a:fld>
            <a:endParaRPr lang="en-US" altLang="en-US">
              <a:latin typeface="Times New Roman" panose="02020603050405020304" pitchFamily="18" charset="0"/>
            </a:endParaRPr>
          </a:p>
        </p:txBody>
      </p:sp>
      <p:pic>
        <p:nvPicPr>
          <p:cNvPr id="10246" name="Picture 4" descr="sacctylogo">
            <a:extLst>
              <a:ext uri="{FF2B5EF4-FFF2-40B4-BE49-F238E27FC236}">
                <a16:creationId xmlns:a16="http://schemas.microsoft.com/office/drawing/2014/main" id="{9D269926-A0D8-E34D-A4CB-C56C93F9B92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620000" y="6408738"/>
            <a:ext cx="9969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2">
            <a:extLst>
              <a:ext uri="{FF2B5EF4-FFF2-40B4-BE49-F238E27FC236}">
                <a16:creationId xmlns:a16="http://schemas.microsoft.com/office/drawing/2014/main" id="{D93F594F-1775-2F4D-899A-B4A2E7B61AF5}"/>
              </a:ext>
            </a:extLst>
          </p:cNvPr>
          <p:cNvSpPr txBox="1">
            <a:spLocks noChangeArrowheads="1"/>
          </p:cNvSpPr>
          <p:nvPr/>
        </p:nvSpPr>
        <p:spPr bwMode="auto">
          <a:xfrm>
            <a:off x="364332" y="1371600"/>
            <a:ext cx="844788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57200" indent="-457200" algn="ctr">
              <a:spcBef>
                <a:spcPct val="0"/>
              </a:spcBef>
            </a:pPr>
            <a:r>
              <a:rPr lang="en-US" altLang="en-US" sz="3200" b="1" dirty="0">
                <a:cs typeface="Arial" panose="020B0604020202020204" pitchFamily="34" charset="0"/>
              </a:rPr>
              <a:t>Agenda Item </a:t>
            </a:r>
            <a:r>
              <a:rPr lang="en-US" altLang="en-US" sz="3200" b="1" dirty="0" smtClean="0">
                <a:cs typeface="Arial" panose="020B0604020202020204" pitchFamily="34" charset="0"/>
              </a:rPr>
              <a:t>4:</a:t>
            </a:r>
            <a:endParaRPr lang="en-US" altLang="en-US" sz="3200" b="1" dirty="0">
              <a:cs typeface="Arial" panose="020B0604020202020204" pitchFamily="34" charset="0"/>
            </a:endParaRPr>
          </a:p>
          <a:p>
            <a:pPr marL="457200" indent="-457200" algn="ctr">
              <a:spcBef>
                <a:spcPct val="0"/>
              </a:spcBef>
            </a:pPr>
            <a:endParaRPr lang="en-US" altLang="en-US" sz="3200" b="1" dirty="0">
              <a:cs typeface="Arial" panose="020B0604020202020204" pitchFamily="34" charset="0"/>
            </a:endParaRPr>
          </a:p>
          <a:p>
            <a:pPr marL="457200" indent="-457200" algn="ctr">
              <a:spcBef>
                <a:spcPct val="0"/>
              </a:spcBef>
            </a:pPr>
            <a:r>
              <a:rPr lang="en-US" altLang="en-US" sz="3200" b="1" dirty="0" smtClean="0">
                <a:cs typeface="Arial" panose="020B0604020202020204" pitchFamily="34" charset="0"/>
              </a:rPr>
              <a:t>Action: Approval of Commission Budget</a:t>
            </a:r>
            <a:endParaRPr lang="en-US" altLang="en-US" sz="3200" b="1" dirty="0">
              <a:cs typeface="Arial" panose="020B0604020202020204" pitchFamily="34" charset="0"/>
            </a:endParaRPr>
          </a:p>
          <a:p>
            <a:pPr marL="457200" indent="-457200">
              <a:spcBef>
                <a:spcPct val="0"/>
              </a:spcBef>
            </a:pPr>
            <a:endParaRPr lang="en-US" altLang="en-US" sz="2800" dirty="0">
              <a:cs typeface="Arial" panose="020B0604020202020204" pitchFamily="34" charset="0"/>
            </a:endParaRPr>
          </a:p>
          <a:p>
            <a:pPr marL="457200" indent="-457200" algn="ctr">
              <a:spcBef>
                <a:spcPct val="0"/>
              </a:spcBef>
            </a:pPr>
            <a:endParaRPr lang="en-US" altLang="en-US" sz="3600" b="1" dirty="0">
              <a:cs typeface="Arial" panose="020B0604020202020204" pitchFamily="34" charset="0"/>
            </a:endParaRPr>
          </a:p>
        </p:txBody>
      </p:sp>
      <p:cxnSp>
        <p:nvCxnSpPr>
          <p:cNvPr id="3" name="Straight Connector 2">
            <a:extLst>
              <a:ext uri="{FF2B5EF4-FFF2-40B4-BE49-F238E27FC236}">
                <a16:creationId xmlns:a16="http://schemas.microsoft.com/office/drawing/2014/main" id="{E0D8EBF0-E45E-624A-A5C3-10A5111CBC2B}"/>
              </a:ext>
            </a:extLst>
          </p:cNvPr>
          <p:cNvCxnSpPr/>
          <p:nvPr/>
        </p:nvCxnSpPr>
        <p:spPr>
          <a:xfrm flipH="1">
            <a:off x="347663" y="6248400"/>
            <a:ext cx="84153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7691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Date Placeholder 3">
            <a:extLst>
              <a:ext uri="{FF2B5EF4-FFF2-40B4-BE49-F238E27FC236}">
                <a16:creationId xmlns:a16="http://schemas.microsoft.com/office/drawing/2014/main" id="{BC91E699-5C1D-5D4B-8BF0-38FD471DD27C}"/>
              </a:ext>
            </a:extLst>
          </p:cNvPr>
          <p:cNvSpPr>
            <a:spLocks noGrp="1"/>
          </p:cNvSpPr>
          <p:nvPr>
            <p:ph type="dt" sz="quarter" idx="10"/>
          </p:nvPr>
        </p:nvSpPr>
        <p:spPr bwMode="auto">
          <a:xfrm>
            <a:off x="838200" y="6324600"/>
            <a:ext cx="10668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a:cs typeface="Arial" panose="020B0604020202020204" pitchFamily="34" charset="0"/>
              </a:rPr>
              <a:t>June 21, 2022</a:t>
            </a:r>
          </a:p>
        </p:txBody>
      </p:sp>
      <p:sp>
        <p:nvSpPr>
          <p:cNvPr id="10244" name="Footer Placeholder 4">
            <a:extLst>
              <a:ext uri="{FF2B5EF4-FFF2-40B4-BE49-F238E27FC236}">
                <a16:creationId xmlns:a16="http://schemas.microsoft.com/office/drawing/2014/main" id="{469E85A7-3F62-D247-8FF3-1EBB70DBA1ED}"/>
              </a:ext>
            </a:extLst>
          </p:cNvPr>
          <p:cNvSpPr>
            <a:spLocks noGrp="1"/>
          </p:cNvSpPr>
          <p:nvPr>
            <p:ph type="ftr" sz="quarter" idx="11"/>
          </p:nvPr>
        </p:nvSpPr>
        <p:spPr bwMode="auto">
          <a:xfrm>
            <a:off x="2057400" y="6296025"/>
            <a:ext cx="5410200" cy="322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Tahoma" panose="020B0604030504040204" pitchFamily="34" charset="0"/>
                <a:cs typeface="Tahoma" panose="020B0604030504040204" pitchFamily="34" charset="0"/>
              </a:rPr>
              <a:t>Sacramento County Health Authority Commission</a:t>
            </a:r>
          </a:p>
        </p:txBody>
      </p:sp>
      <p:sp>
        <p:nvSpPr>
          <p:cNvPr id="10245" name="Slide Number Placeholder 5">
            <a:extLst>
              <a:ext uri="{FF2B5EF4-FFF2-40B4-BE49-F238E27FC236}">
                <a16:creationId xmlns:a16="http://schemas.microsoft.com/office/drawing/2014/main" id="{5153BE8F-43B5-0642-A084-201C436B0851}"/>
              </a:ext>
            </a:extLst>
          </p:cNvPr>
          <p:cNvSpPr>
            <a:spLocks noGrp="1"/>
          </p:cNvSpPr>
          <p:nvPr>
            <p:ph type="sldNum" sz="quarter" idx="12"/>
          </p:nvPr>
        </p:nvSpPr>
        <p:spPr bwMode="auto">
          <a:xfrm>
            <a:off x="331788" y="6248400"/>
            <a:ext cx="354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E35505-5966-7D46-A788-931173497520}" type="slidenum">
              <a:rPr lang="en-US" altLang="en-US">
                <a:latin typeface="Times New Roman" panose="02020603050405020304" pitchFamily="18" charset="0"/>
              </a:rPr>
              <a:pPr eaLnBrk="1" hangingPunct="1"/>
              <a:t>7</a:t>
            </a:fld>
            <a:endParaRPr lang="en-US" altLang="en-US">
              <a:latin typeface="Times New Roman" panose="02020603050405020304" pitchFamily="18" charset="0"/>
            </a:endParaRPr>
          </a:p>
        </p:txBody>
      </p:sp>
      <p:pic>
        <p:nvPicPr>
          <p:cNvPr id="10246" name="Picture 4" descr="sacctylogo">
            <a:extLst>
              <a:ext uri="{FF2B5EF4-FFF2-40B4-BE49-F238E27FC236}">
                <a16:creationId xmlns:a16="http://schemas.microsoft.com/office/drawing/2014/main" id="{9D269926-A0D8-E34D-A4CB-C56C93F9B92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620000" y="6408738"/>
            <a:ext cx="9969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2">
            <a:extLst>
              <a:ext uri="{FF2B5EF4-FFF2-40B4-BE49-F238E27FC236}">
                <a16:creationId xmlns:a16="http://schemas.microsoft.com/office/drawing/2014/main" id="{D93F594F-1775-2F4D-899A-B4A2E7B61AF5}"/>
              </a:ext>
            </a:extLst>
          </p:cNvPr>
          <p:cNvSpPr txBox="1">
            <a:spLocks noChangeArrowheads="1"/>
          </p:cNvSpPr>
          <p:nvPr/>
        </p:nvSpPr>
        <p:spPr bwMode="auto">
          <a:xfrm>
            <a:off x="347663" y="381000"/>
            <a:ext cx="8305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dirty="0">
                <a:cs typeface="Arial" panose="020B0604020202020204" pitchFamily="34" charset="0"/>
              </a:rPr>
              <a:t>Proposed FY 2022-23 SCHA Budget</a:t>
            </a:r>
          </a:p>
        </p:txBody>
      </p:sp>
      <p:cxnSp>
        <p:nvCxnSpPr>
          <p:cNvPr id="3" name="Straight Connector 2">
            <a:extLst>
              <a:ext uri="{FF2B5EF4-FFF2-40B4-BE49-F238E27FC236}">
                <a16:creationId xmlns:a16="http://schemas.microsoft.com/office/drawing/2014/main" id="{E0D8EBF0-E45E-624A-A5C3-10A5111CBC2B}"/>
              </a:ext>
            </a:extLst>
          </p:cNvPr>
          <p:cNvCxnSpPr/>
          <p:nvPr/>
        </p:nvCxnSpPr>
        <p:spPr>
          <a:xfrm flipH="1">
            <a:off x="347663" y="6248400"/>
            <a:ext cx="84153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 name="Content Placeholder 6">
            <a:extLst>
              <a:ext uri="{FF2B5EF4-FFF2-40B4-BE49-F238E27FC236}">
                <a16:creationId xmlns:a16="http://schemas.microsoft.com/office/drawing/2014/main" id="{0B2B8183-3D45-F848-9CD5-6F1DE9447C73}"/>
              </a:ext>
            </a:extLst>
          </p:cNvPr>
          <p:cNvGraphicFramePr>
            <a:graphicFrameLocks noGrp="1"/>
          </p:cNvGraphicFramePr>
          <p:nvPr>
            <p:ph idx="1"/>
            <p:extLst>
              <p:ext uri="{D42A27DB-BD31-4B8C-83A1-F6EECF244321}">
                <p14:modId xmlns:p14="http://schemas.microsoft.com/office/powerpoint/2010/main" val="2808943301"/>
              </p:ext>
            </p:extLst>
          </p:nvPr>
        </p:nvGraphicFramePr>
        <p:xfrm>
          <a:off x="1676400" y="1309194"/>
          <a:ext cx="4495801" cy="1559560"/>
        </p:xfrm>
        <a:graphic>
          <a:graphicData uri="http://schemas.openxmlformats.org/drawingml/2006/table">
            <a:tbl>
              <a:tblPr firstRow="1" firstCol="1" bandRow="1">
                <a:tableStyleId>{5C22544A-7EE6-4342-B048-85BDC9FD1C3A}</a:tableStyleId>
              </a:tblPr>
              <a:tblGrid>
                <a:gridCol w="3200401">
                  <a:extLst>
                    <a:ext uri="{9D8B030D-6E8A-4147-A177-3AD203B41FA5}">
                      <a16:colId xmlns:a16="http://schemas.microsoft.com/office/drawing/2014/main" val="2162761055"/>
                    </a:ext>
                  </a:extLst>
                </a:gridCol>
                <a:gridCol w="1295400">
                  <a:extLst>
                    <a:ext uri="{9D8B030D-6E8A-4147-A177-3AD203B41FA5}">
                      <a16:colId xmlns:a16="http://schemas.microsoft.com/office/drawing/2014/main" val="3126555113"/>
                    </a:ext>
                  </a:extLst>
                </a:gridCol>
              </a:tblGrid>
              <a:tr h="250825">
                <a:tc>
                  <a:txBody>
                    <a:bodyPr/>
                    <a:lstStyle/>
                    <a:p>
                      <a:pPr marL="0" marR="0">
                        <a:spcBef>
                          <a:spcPts val="0"/>
                        </a:spcBef>
                        <a:spcAft>
                          <a:spcPts val="0"/>
                        </a:spcAft>
                      </a:pPr>
                      <a:r>
                        <a:rPr lang="en-US" sz="2400" dirty="0">
                          <a:effectLst/>
                          <a:latin typeface="Arial" panose="020B0604020202020204" pitchFamily="34" charset="0"/>
                          <a:cs typeface="Arial" panose="020B0604020202020204" pitchFamily="34" charset="0"/>
                        </a:rPr>
                        <a:t> </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2400" dirty="0">
                          <a:effectLst/>
                          <a:latin typeface="Arial" panose="020B0604020202020204" pitchFamily="34" charset="0"/>
                          <a:cs typeface="Arial" panose="020B0604020202020204" pitchFamily="34" charset="0"/>
                        </a:rPr>
                        <a:t>2022-23</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829639014"/>
                  </a:ext>
                </a:extLst>
              </a:tr>
              <a:tr h="245110">
                <a:tc>
                  <a:txBody>
                    <a:bodyPr/>
                    <a:lstStyle/>
                    <a:p>
                      <a:pPr marL="0" marR="0">
                        <a:spcBef>
                          <a:spcPts val="0"/>
                        </a:spcBef>
                        <a:spcAft>
                          <a:spcPts val="0"/>
                        </a:spcAft>
                      </a:pPr>
                      <a:r>
                        <a:rPr lang="en-US" sz="2400" dirty="0">
                          <a:effectLst/>
                          <a:latin typeface="Arial" panose="020B0604020202020204" pitchFamily="34" charset="0"/>
                          <a:cs typeface="Arial" panose="020B0604020202020204" pitchFamily="34" charset="0"/>
                        </a:rPr>
                        <a:t>Total Revenue</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2400" dirty="0">
                          <a:effectLst/>
                          <a:latin typeface="Arial" panose="020B0604020202020204" pitchFamily="34" charset="0"/>
                          <a:cs typeface="Arial" panose="020B0604020202020204" pitchFamily="34" charset="0"/>
                        </a:rPr>
                        <a:t>$0</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00756975"/>
                  </a:ext>
                </a:extLst>
              </a:tr>
              <a:tr h="462280">
                <a:tc>
                  <a:txBody>
                    <a:bodyPr/>
                    <a:lstStyle/>
                    <a:p>
                      <a:pPr marL="0" marR="0">
                        <a:spcBef>
                          <a:spcPts val="0"/>
                        </a:spcBef>
                        <a:spcAft>
                          <a:spcPts val="0"/>
                        </a:spcAft>
                      </a:pPr>
                      <a:r>
                        <a:rPr lang="en-US" sz="2400" dirty="0">
                          <a:effectLst/>
                          <a:latin typeface="Arial" panose="020B0604020202020204" pitchFamily="34" charset="0"/>
                          <a:cs typeface="Arial" panose="020B0604020202020204" pitchFamily="34" charset="0"/>
                        </a:rPr>
                        <a:t>Total Expenditures</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2400" dirty="0">
                          <a:effectLst/>
                          <a:latin typeface="Arial" panose="020B0604020202020204" pitchFamily="34" charset="0"/>
                          <a:cs typeface="Arial" panose="020B0604020202020204" pitchFamily="34" charset="0"/>
                        </a:rPr>
                        <a:t>$0</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84827204"/>
                  </a:ext>
                </a:extLst>
              </a:tr>
              <a:tr h="273685">
                <a:tc>
                  <a:txBody>
                    <a:bodyPr/>
                    <a:lstStyle/>
                    <a:p>
                      <a:pPr marL="0" marR="0">
                        <a:spcBef>
                          <a:spcPts val="0"/>
                        </a:spcBef>
                        <a:spcAft>
                          <a:spcPts val="0"/>
                        </a:spcAft>
                      </a:pPr>
                      <a:r>
                        <a:rPr lang="en-US" sz="2400">
                          <a:effectLst/>
                          <a:latin typeface="Arial" panose="020B0604020202020204" pitchFamily="34" charset="0"/>
                          <a:cs typeface="Arial" panose="020B0604020202020204" pitchFamily="34" charset="0"/>
                        </a:rPr>
                        <a:t>Net Cost</a:t>
                      </a:r>
                      <a:endParaRPr lang="en-US" sz="2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2400" dirty="0">
                          <a:effectLst/>
                          <a:latin typeface="Arial" panose="020B0604020202020204" pitchFamily="34" charset="0"/>
                          <a:cs typeface="Arial" panose="020B0604020202020204" pitchFamily="34" charset="0"/>
                        </a:rPr>
                        <a:t>$0</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59254903"/>
                  </a:ext>
                </a:extLst>
              </a:tr>
            </a:tbl>
          </a:graphicData>
        </a:graphic>
      </p:graphicFrame>
      <p:sp>
        <p:nvSpPr>
          <p:cNvPr id="8" name="Rectangle 2">
            <a:extLst>
              <a:ext uri="{FF2B5EF4-FFF2-40B4-BE49-F238E27FC236}">
                <a16:creationId xmlns:a16="http://schemas.microsoft.com/office/drawing/2014/main" id="{B393F429-7900-9941-935E-4FD4D8816B32}"/>
              </a:ext>
            </a:extLst>
          </p:cNvPr>
          <p:cNvSpPr>
            <a:spLocks noChangeArrowheads="1"/>
          </p:cNvSpPr>
          <p:nvPr/>
        </p:nvSpPr>
        <p:spPr bwMode="auto">
          <a:xfrm>
            <a:off x="321849" y="3150617"/>
            <a:ext cx="8441151"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The Sacramento County Health Authority Commission will rely on the Department of Health Services for administrative expenses, including the reimbursement of an appropriate amount to be determined by the county for travel and childcare expenses that Commission members who are Medi-Cal recipients incurred in performing their duties related to the Commission and those committees.</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63284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Date Placeholder 3">
            <a:extLst>
              <a:ext uri="{FF2B5EF4-FFF2-40B4-BE49-F238E27FC236}">
                <a16:creationId xmlns:a16="http://schemas.microsoft.com/office/drawing/2014/main" id="{BC91E699-5C1D-5D4B-8BF0-38FD471DD27C}"/>
              </a:ext>
            </a:extLst>
          </p:cNvPr>
          <p:cNvSpPr>
            <a:spLocks noGrp="1"/>
          </p:cNvSpPr>
          <p:nvPr>
            <p:ph type="dt" sz="quarter" idx="10"/>
          </p:nvPr>
        </p:nvSpPr>
        <p:spPr bwMode="auto">
          <a:xfrm>
            <a:off x="838200" y="6324600"/>
            <a:ext cx="10668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cs typeface="Arial" panose="020B0604020202020204" pitchFamily="34" charset="0"/>
              </a:rPr>
              <a:t>March 10, 2021</a:t>
            </a:r>
            <a:endParaRPr lang="en-US" altLang="en-US" dirty="0">
              <a:cs typeface="Arial" panose="020B0604020202020204" pitchFamily="34" charset="0"/>
            </a:endParaRPr>
          </a:p>
        </p:txBody>
      </p:sp>
      <p:sp>
        <p:nvSpPr>
          <p:cNvPr id="10244" name="Footer Placeholder 4">
            <a:extLst>
              <a:ext uri="{FF2B5EF4-FFF2-40B4-BE49-F238E27FC236}">
                <a16:creationId xmlns:a16="http://schemas.microsoft.com/office/drawing/2014/main" id="{469E85A7-3F62-D247-8FF3-1EBB70DBA1ED}"/>
              </a:ext>
            </a:extLst>
          </p:cNvPr>
          <p:cNvSpPr>
            <a:spLocks noGrp="1"/>
          </p:cNvSpPr>
          <p:nvPr>
            <p:ph type="ftr" sz="quarter" idx="11"/>
          </p:nvPr>
        </p:nvSpPr>
        <p:spPr bwMode="auto">
          <a:xfrm>
            <a:off x="2057400" y="6296025"/>
            <a:ext cx="5410200" cy="322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Tahoma" panose="020B0604030504040204" pitchFamily="34" charset="0"/>
                <a:cs typeface="Tahoma" panose="020B0604030504040204" pitchFamily="34" charset="0"/>
              </a:rPr>
              <a:t>Sacramento County Health Authority Commission</a:t>
            </a:r>
          </a:p>
        </p:txBody>
      </p:sp>
      <p:sp>
        <p:nvSpPr>
          <p:cNvPr id="10245" name="Slide Number Placeholder 5">
            <a:extLst>
              <a:ext uri="{FF2B5EF4-FFF2-40B4-BE49-F238E27FC236}">
                <a16:creationId xmlns:a16="http://schemas.microsoft.com/office/drawing/2014/main" id="{5153BE8F-43B5-0642-A084-201C436B0851}"/>
              </a:ext>
            </a:extLst>
          </p:cNvPr>
          <p:cNvSpPr>
            <a:spLocks noGrp="1"/>
          </p:cNvSpPr>
          <p:nvPr>
            <p:ph type="sldNum" sz="quarter" idx="12"/>
          </p:nvPr>
        </p:nvSpPr>
        <p:spPr bwMode="auto">
          <a:xfrm>
            <a:off x="331788" y="6248400"/>
            <a:ext cx="354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E35505-5966-7D46-A788-931173497520}" type="slidenum">
              <a:rPr lang="en-US" altLang="en-US">
                <a:latin typeface="Times New Roman" panose="02020603050405020304" pitchFamily="18" charset="0"/>
              </a:rPr>
              <a:pPr eaLnBrk="1" hangingPunct="1"/>
              <a:t>8</a:t>
            </a:fld>
            <a:endParaRPr lang="en-US" altLang="en-US">
              <a:latin typeface="Times New Roman" panose="02020603050405020304" pitchFamily="18" charset="0"/>
            </a:endParaRPr>
          </a:p>
        </p:txBody>
      </p:sp>
      <p:pic>
        <p:nvPicPr>
          <p:cNvPr id="10246" name="Picture 4" descr="sacctylogo">
            <a:extLst>
              <a:ext uri="{FF2B5EF4-FFF2-40B4-BE49-F238E27FC236}">
                <a16:creationId xmlns:a16="http://schemas.microsoft.com/office/drawing/2014/main" id="{9D269926-A0D8-E34D-A4CB-C56C93F9B92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620000" y="6408738"/>
            <a:ext cx="9969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2">
            <a:extLst>
              <a:ext uri="{FF2B5EF4-FFF2-40B4-BE49-F238E27FC236}">
                <a16:creationId xmlns:a16="http://schemas.microsoft.com/office/drawing/2014/main" id="{D93F594F-1775-2F4D-899A-B4A2E7B61AF5}"/>
              </a:ext>
            </a:extLst>
          </p:cNvPr>
          <p:cNvSpPr txBox="1">
            <a:spLocks noChangeArrowheads="1"/>
          </p:cNvSpPr>
          <p:nvPr/>
        </p:nvSpPr>
        <p:spPr bwMode="auto">
          <a:xfrm>
            <a:off x="364332" y="1371600"/>
            <a:ext cx="844788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57200" indent="-457200" algn="ctr">
              <a:spcBef>
                <a:spcPct val="0"/>
              </a:spcBef>
            </a:pPr>
            <a:r>
              <a:rPr lang="en-US" altLang="en-US" sz="3200" b="1" dirty="0">
                <a:cs typeface="Arial" panose="020B0604020202020204" pitchFamily="34" charset="0"/>
              </a:rPr>
              <a:t>Agenda Item </a:t>
            </a:r>
            <a:r>
              <a:rPr lang="en-US" altLang="en-US" sz="3200" b="1" dirty="0" smtClean="0">
                <a:cs typeface="Arial" panose="020B0604020202020204" pitchFamily="34" charset="0"/>
              </a:rPr>
              <a:t>5:</a:t>
            </a:r>
            <a:endParaRPr lang="en-US" altLang="en-US" sz="3200" b="1" dirty="0">
              <a:cs typeface="Arial" panose="020B0604020202020204" pitchFamily="34" charset="0"/>
            </a:endParaRPr>
          </a:p>
          <a:p>
            <a:pPr marL="457200" indent="-457200" algn="ctr">
              <a:spcBef>
                <a:spcPct val="0"/>
              </a:spcBef>
            </a:pPr>
            <a:endParaRPr lang="en-US" altLang="en-US" sz="3200" b="1" dirty="0">
              <a:cs typeface="Arial" panose="020B0604020202020204" pitchFamily="34" charset="0"/>
            </a:endParaRPr>
          </a:p>
          <a:p>
            <a:pPr marL="457200" indent="-457200" algn="ctr">
              <a:spcBef>
                <a:spcPct val="0"/>
              </a:spcBef>
            </a:pPr>
            <a:r>
              <a:rPr lang="en-US" altLang="en-US" sz="3200" b="1" dirty="0">
                <a:cs typeface="Arial" panose="020B0604020202020204" pitchFamily="34" charset="0"/>
              </a:rPr>
              <a:t>Presentation</a:t>
            </a:r>
          </a:p>
          <a:p>
            <a:pPr marL="457200" indent="-457200" algn="ctr">
              <a:spcBef>
                <a:spcPct val="0"/>
              </a:spcBef>
            </a:pPr>
            <a:endParaRPr lang="en-US" altLang="en-US" sz="3200" b="1" dirty="0">
              <a:cs typeface="Arial" panose="020B0604020202020204" pitchFamily="34" charset="0"/>
            </a:endParaRPr>
          </a:p>
          <a:p>
            <a:pPr marL="457200" indent="-457200" algn="ctr">
              <a:spcBef>
                <a:spcPct val="0"/>
              </a:spcBef>
            </a:pPr>
            <a:r>
              <a:rPr lang="en-US" altLang="en-US" sz="3200" b="1" dirty="0" smtClean="0">
                <a:cs typeface="Arial" panose="020B0604020202020204" pitchFamily="34" charset="0"/>
              </a:rPr>
              <a:t>Strategic Planning</a:t>
            </a:r>
            <a:endParaRPr lang="en-US" altLang="en-US" sz="3200" b="1" dirty="0">
              <a:cs typeface="Arial" panose="020B0604020202020204" pitchFamily="34" charset="0"/>
            </a:endParaRPr>
          </a:p>
          <a:p>
            <a:pPr marL="457200" indent="-457200">
              <a:spcBef>
                <a:spcPct val="0"/>
              </a:spcBef>
            </a:pPr>
            <a:endParaRPr lang="en-US" altLang="en-US" sz="2800" dirty="0">
              <a:cs typeface="Arial" panose="020B0604020202020204" pitchFamily="34" charset="0"/>
            </a:endParaRPr>
          </a:p>
          <a:p>
            <a:pPr marL="457200" indent="-457200" algn="ctr">
              <a:spcBef>
                <a:spcPct val="0"/>
              </a:spcBef>
            </a:pPr>
            <a:endParaRPr lang="en-US" altLang="en-US" sz="3600" b="1" dirty="0">
              <a:cs typeface="Arial" panose="020B0604020202020204" pitchFamily="34" charset="0"/>
            </a:endParaRPr>
          </a:p>
        </p:txBody>
      </p:sp>
      <p:cxnSp>
        <p:nvCxnSpPr>
          <p:cNvPr id="3" name="Straight Connector 2">
            <a:extLst>
              <a:ext uri="{FF2B5EF4-FFF2-40B4-BE49-F238E27FC236}">
                <a16:creationId xmlns:a16="http://schemas.microsoft.com/office/drawing/2014/main" id="{E0D8EBF0-E45E-624A-A5C3-10A5111CBC2B}"/>
              </a:ext>
            </a:extLst>
          </p:cNvPr>
          <p:cNvCxnSpPr/>
          <p:nvPr/>
        </p:nvCxnSpPr>
        <p:spPr>
          <a:xfrm flipH="1">
            <a:off x="347663" y="6248400"/>
            <a:ext cx="84153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3783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6940" y="1786541"/>
            <a:ext cx="7739304" cy="3388404"/>
          </a:xfrm>
        </p:spPr>
        <p:txBody>
          <a:bodyPr>
            <a:normAutofit/>
          </a:bodyPr>
          <a:lstStyle/>
          <a:p>
            <a:pPr algn="ctr"/>
            <a:r>
              <a:rPr lang="en-US" sz="3600" b="1" dirty="0"/>
              <a:t>SACRAMENTO HEALTH AUTHORITY COMMISSION</a:t>
            </a:r>
            <a:br>
              <a:rPr lang="en-US" sz="3600" b="1" dirty="0"/>
            </a:br>
            <a:r>
              <a:rPr lang="en-US" sz="3600" b="1" dirty="0"/>
              <a:t>STRATEGIC PLANNING MEETING</a:t>
            </a:r>
            <a:r>
              <a:rPr lang="en-US" sz="3600" dirty="0"/>
              <a:t/>
            </a:r>
            <a:br>
              <a:rPr lang="en-US" sz="3600" dirty="0"/>
            </a:br>
            <a:r>
              <a:rPr lang="en-US" sz="3600" dirty="0"/>
              <a:t/>
            </a:r>
            <a:br>
              <a:rPr lang="en-US" sz="3600" dirty="0"/>
            </a:br>
            <a:r>
              <a:rPr lang="en-US" sz="3200" dirty="0" err="1"/>
              <a:t>june</a:t>
            </a:r>
            <a:r>
              <a:rPr lang="en-US" sz="3200" dirty="0"/>
              <a:t> 21, 2022</a:t>
            </a:r>
            <a:endParaRPr lang="en-US" sz="3600" dirty="0"/>
          </a:p>
        </p:txBody>
      </p:sp>
      <p:sp>
        <p:nvSpPr>
          <p:cNvPr id="3" name="Subtitle 2"/>
          <p:cNvSpPr>
            <a:spLocks noGrp="1"/>
          </p:cNvSpPr>
          <p:nvPr>
            <p:ph type="subTitle" idx="1"/>
          </p:nvPr>
        </p:nvSpPr>
        <p:spPr/>
        <p:txBody>
          <a:bodyPr>
            <a:normAutofit/>
          </a:bodyPr>
          <a:lstStyle/>
          <a:p>
            <a:r>
              <a:rPr lang="en-US" dirty="0"/>
              <a:t>Prepared by Pacific Health Consulting Group</a:t>
            </a:r>
          </a:p>
        </p:txBody>
      </p:sp>
      <p:pic>
        <p:nvPicPr>
          <p:cNvPr id="4" name="Picture 3"/>
          <p:cNvPicPr/>
          <p:nvPr/>
        </p:nvPicPr>
        <p:blipFill>
          <a:blip r:embed="rId2" cstate="email">
            <a:extLst>
              <a:ext uri="{28A0092B-C50C-407E-A947-70E740481C1C}">
                <a14:useLocalDpi xmlns:a14="http://schemas.microsoft.com/office/drawing/2010/main" val="0"/>
              </a:ext>
            </a:extLst>
          </a:blip>
          <a:stretch>
            <a:fillRect/>
          </a:stretch>
        </p:blipFill>
        <p:spPr>
          <a:xfrm>
            <a:off x="215646" y="225358"/>
            <a:ext cx="2146554" cy="1260043"/>
          </a:xfrm>
          <a:prstGeom prst="rect">
            <a:avLst/>
          </a:prstGeom>
        </p:spPr>
      </p:pic>
    </p:spTree>
    <p:extLst>
      <p:ext uri="{BB962C8B-B14F-4D97-AF65-F5344CB8AC3E}">
        <p14:creationId xmlns:p14="http://schemas.microsoft.com/office/powerpoint/2010/main" val="1589208100"/>
      </p:ext>
    </p:extLst>
  </p:cSld>
  <p:clrMapOvr>
    <a:masterClrMapping/>
  </p:clrMapOvr>
</p:sld>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E38FE05592B644B5A037509CADF557" ma:contentTypeVersion="2" ma:contentTypeDescription="Create a new document." ma:contentTypeScope="" ma:versionID="f8b6717c70c32999aaebd38d0c8342f7">
  <xsd:schema xmlns:xsd="http://www.w3.org/2001/XMLSchema" xmlns:xs="http://www.w3.org/2001/XMLSchema" xmlns:p="http://schemas.microsoft.com/office/2006/metadata/properties" xmlns:ns1="http://schemas.microsoft.com/sharepoint/v3" xmlns:ns2="74bc5515-fb9b-4c41-bb9f-ea35aa83ea39" targetNamespace="http://schemas.microsoft.com/office/2006/metadata/properties" ma:root="true" ma:fieldsID="435639bd11d9b7616923988c83abc01e" ns1:_="" ns2:_="">
    <xsd:import namespace="http://schemas.microsoft.com/sharepoint/v3"/>
    <xsd:import namespace="74bc5515-fb9b-4c41-bb9f-ea35aa83ea39"/>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4bc5515-fb9b-4c41-bb9f-ea35aa83ea39"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A07FF36-E4B3-4FC4-98F4-D0895B689FBB}"/>
</file>

<file path=customXml/itemProps2.xml><?xml version="1.0" encoding="utf-8"?>
<ds:datastoreItem xmlns:ds="http://schemas.openxmlformats.org/officeDocument/2006/customXml" ds:itemID="{B9768094-C90D-47C2-BA64-914827F40C3B}"/>
</file>

<file path=customXml/itemProps3.xml><?xml version="1.0" encoding="utf-8"?>
<ds:datastoreItem xmlns:ds="http://schemas.openxmlformats.org/officeDocument/2006/customXml" ds:itemID="{DFB13425-A565-43AC-B729-D0A5F4BA41FC}"/>
</file>

<file path=docProps/app.xml><?xml version="1.0" encoding="utf-8"?>
<Properties xmlns="http://schemas.openxmlformats.org/officeDocument/2006/extended-properties" xmlns:vt="http://schemas.openxmlformats.org/officeDocument/2006/docPropsVTypes">
  <Template/>
  <TotalTime>13916</TotalTime>
  <Words>1963</Words>
  <Application>Microsoft Office PowerPoint</Application>
  <PresentationFormat>On-screen Show (4:3)</PresentationFormat>
  <Paragraphs>250</Paragraphs>
  <Slides>34</Slides>
  <Notes>3</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34</vt:i4>
      </vt:variant>
    </vt:vector>
  </HeadingPairs>
  <TitlesOfParts>
    <vt:vector size="46" baseType="lpstr">
      <vt:lpstr>Arial</vt:lpstr>
      <vt:lpstr>Calibri</vt:lpstr>
      <vt:lpstr>Calibri Light</vt:lpstr>
      <vt:lpstr>Symbol</vt:lpstr>
      <vt:lpstr>Tahoma</vt:lpstr>
      <vt:lpstr>Times New Roman</vt:lpstr>
      <vt:lpstr>Tw Cen MT</vt:lpstr>
      <vt:lpstr>Wingdings</vt:lpstr>
      <vt:lpstr>Wingdings 2</vt:lpstr>
      <vt:lpstr>Office Theme</vt:lpstr>
      <vt:lpstr>1_Office Theme</vt:lpstr>
      <vt:lpstr>Median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SACRAMENTO HEALTH AUTHORITY COMMISSION STRATEGIC PLANNING MEETING  june 21, 2022</vt:lpstr>
      <vt:lpstr>AGENDA</vt:lpstr>
      <vt:lpstr>WHY DO STRATEGIC PLANNING</vt:lpstr>
      <vt:lpstr>EFFECTIVE STRATEGIC PLANS</vt:lpstr>
      <vt:lpstr>TIMELINE - 2022</vt:lpstr>
      <vt:lpstr>CURRENT PURPOSE STATEMENT*</vt:lpstr>
      <vt:lpstr>DEFINITIONS - VISION</vt:lpstr>
      <vt:lpstr>VISION OPTIONS</vt:lpstr>
      <vt:lpstr>DEFINITION – MISSION</vt:lpstr>
      <vt:lpstr>MISSION OPTIONS</vt:lpstr>
      <vt:lpstr>DEFINITION: VALUES</vt:lpstr>
      <vt:lpstr>PROPOSED ORGANIZATIONAL VALUES</vt:lpstr>
      <vt:lpstr>ADVISORY POLL</vt:lpstr>
      <vt:lpstr>DEFINITION: STRATEGIC PRIORITY</vt:lpstr>
      <vt:lpstr>DRAFT STRATEGIC PRIORITIES</vt:lpstr>
      <vt:lpstr>ADVISORY POLL</vt:lpstr>
      <vt:lpstr>DEFINITION: OUTCOMES/RESULTS</vt:lpstr>
      <vt:lpstr>DRAFT ANTICIPATED OUTCOMES</vt:lpstr>
      <vt:lpstr>DRAFT ANTICIPATED OUTCOMES, cont.</vt:lpstr>
      <vt:lpstr>DRAFT ANTICIPATED OUTCOMES, cont.</vt:lpstr>
      <vt:lpstr>DRAFT ANTICIPATED OUTCOMES, cont.</vt:lpstr>
      <vt:lpstr>DRAFT ANTICIPATED OUTCOMES, cont.</vt:lpstr>
      <vt:lpstr>Discussion of Anticipated Outcomes in Small Group Discussions</vt:lpstr>
      <vt:lpstr>Next Steps</vt:lpstr>
      <vt:lpstr>PowerPoint Presentation</vt:lpstr>
      <vt:lpstr>PowerPoint Presentation</vt:lpstr>
    </vt:vector>
  </TitlesOfParts>
  <Company>County of Sacramento DHHS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Recommended Budget Fiscal Year 2011-12</dc:title>
  <dc:creator>davisa</dc:creator>
  <cp:lastModifiedBy>Peden. Elizabeth</cp:lastModifiedBy>
  <cp:revision>63</cp:revision>
  <dcterms:created xsi:type="dcterms:W3CDTF">2011-05-23T17:38:16Z</dcterms:created>
  <dcterms:modified xsi:type="dcterms:W3CDTF">2022-06-21T20:16:33Z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ublishingExpirationDate">
    <vt:lpwstr/>
  </property>
  <property fmtid="{D5CDD505-2E9C-101B-9397-08002B2CF9AE}" pid="3" name="PublishingStartDate">
    <vt:lpwstr/>
  </property>
  <property fmtid="{D5CDD505-2E9C-101B-9397-08002B2CF9AE}" pid="4" name="ContentTypeId">
    <vt:lpwstr>0x010100D1E38FE05592B644B5A037509CADF557</vt:lpwstr>
  </property>
</Properties>
</file>