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67" r:id="rId6"/>
    <p:sldId id="294" r:id="rId7"/>
    <p:sldId id="295" r:id="rId8"/>
    <p:sldId id="291" r:id="rId9"/>
    <p:sldId id="282" r:id="rId10"/>
    <p:sldId id="307" r:id="rId11"/>
    <p:sldId id="293" r:id="rId12"/>
    <p:sldId id="300" r:id="rId13"/>
    <p:sldId id="308" r:id="rId14"/>
    <p:sldId id="306" r:id="rId15"/>
    <p:sldId id="302" r:id="rId16"/>
    <p:sldId id="304" r:id="rId17"/>
    <p:sldId id="30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36" autoAdjust="0"/>
  </p:normalViewPr>
  <p:slideViewPr>
    <p:cSldViewPr snapToGrid="0" snapToObjects="1">
      <p:cViewPr varScale="1">
        <p:scale>
          <a:sx n="77" d="100"/>
          <a:sy n="77" d="100"/>
        </p:scale>
        <p:origin x="26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3760" y="-7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34E12-6BDA-4564-A146-7BAC7A01C05E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E4B07F-AE3F-43DC-9B56-673F71D68BE2}">
      <dgm:prSet phldrT="[Text]"/>
      <dgm:spPr/>
      <dgm:t>
        <a:bodyPr/>
        <a:lstStyle/>
        <a:p>
          <a:r>
            <a:rPr lang="en-US" dirty="0"/>
            <a:t>Priority 1</a:t>
          </a:r>
        </a:p>
        <a:p>
          <a:r>
            <a:rPr lang="en-US" dirty="0"/>
            <a:t>Increase oversight and coordination to improve health plan and provider performance in the areas of equity, quality, timely access, integration and reducing health disparities</a:t>
          </a:r>
        </a:p>
      </dgm:t>
    </dgm:pt>
    <dgm:pt modelId="{3075CCCE-3368-4E21-B491-F8AD1E4E76E6}" type="parTrans" cxnId="{E4BEC6DC-4E35-4FFC-AF67-0D7AFD100078}">
      <dgm:prSet/>
      <dgm:spPr/>
      <dgm:t>
        <a:bodyPr/>
        <a:lstStyle/>
        <a:p>
          <a:endParaRPr lang="en-US"/>
        </a:p>
      </dgm:t>
    </dgm:pt>
    <dgm:pt modelId="{6374E574-D6D5-43F5-A1C0-BEFEBA72830A}" type="sibTrans" cxnId="{E4BEC6DC-4E35-4FFC-AF67-0D7AFD100078}">
      <dgm:prSet/>
      <dgm:spPr/>
      <dgm:t>
        <a:bodyPr/>
        <a:lstStyle/>
        <a:p>
          <a:endParaRPr lang="en-US"/>
        </a:p>
      </dgm:t>
    </dgm:pt>
    <dgm:pt modelId="{B462BD20-103F-44F6-A16D-819FFB1FDF47}">
      <dgm:prSet phldrT="[Text]"/>
      <dgm:spPr/>
      <dgm:t>
        <a:bodyPr/>
        <a:lstStyle/>
        <a:p>
          <a:r>
            <a:rPr lang="en-US" dirty="0"/>
            <a:t>Priority 2</a:t>
          </a:r>
        </a:p>
        <a:p>
          <a:r>
            <a:rPr lang="en-US"/>
            <a:t>Engage Medi-Cal beneficiaries in a robust process to help center their voices in patient care improvements</a:t>
          </a:r>
          <a:endParaRPr lang="en-US" dirty="0"/>
        </a:p>
      </dgm:t>
    </dgm:pt>
    <dgm:pt modelId="{6238CFE4-F0A8-48BF-B058-ED7318CA8B7D}" type="parTrans" cxnId="{4C6FCD4B-05B1-4025-A1EF-B9ECBDC15C50}">
      <dgm:prSet/>
      <dgm:spPr/>
      <dgm:t>
        <a:bodyPr/>
        <a:lstStyle/>
        <a:p>
          <a:endParaRPr lang="en-US"/>
        </a:p>
      </dgm:t>
    </dgm:pt>
    <dgm:pt modelId="{49FBD5C9-E01E-440C-873F-B7C4CB4C1700}" type="sibTrans" cxnId="{4C6FCD4B-05B1-4025-A1EF-B9ECBDC15C50}">
      <dgm:prSet/>
      <dgm:spPr/>
      <dgm:t>
        <a:bodyPr/>
        <a:lstStyle/>
        <a:p>
          <a:endParaRPr lang="en-US"/>
        </a:p>
      </dgm:t>
    </dgm:pt>
    <dgm:pt modelId="{62D1E0B0-799F-4B53-83C7-C04257E9D30B}">
      <dgm:prSet phldrT="[Text]"/>
      <dgm:spPr/>
      <dgm:t>
        <a:bodyPr/>
        <a:lstStyle/>
        <a:p>
          <a:r>
            <a:rPr lang="en-US" dirty="0"/>
            <a:t>Priority 3</a:t>
          </a:r>
        </a:p>
        <a:p>
          <a:r>
            <a:rPr lang="en-US" dirty="0"/>
            <a:t>Proactively prepare for and support local efforts to respond to </a:t>
          </a:r>
          <a:r>
            <a:rPr lang="en-US" dirty="0" err="1"/>
            <a:t>CalAIM</a:t>
          </a:r>
          <a:r>
            <a:rPr lang="en-US" dirty="0"/>
            <a:t> and other key DHCS initiatives </a:t>
          </a:r>
        </a:p>
      </dgm:t>
    </dgm:pt>
    <dgm:pt modelId="{15A0F2DB-6C1D-403B-B682-4699D741545E}" type="parTrans" cxnId="{A5805004-750B-445D-A970-A2F076831A24}">
      <dgm:prSet/>
      <dgm:spPr/>
      <dgm:t>
        <a:bodyPr/>
        <a:lstStyle/>
        <a:p>
          <a:endParaRPr lang="en-US"/>
        </a:p>
      </dgm:t>
    </dgm:pt>
    <dgm:pt modelId="{97FDF4D5-5DD6-4793-A979-FEFE5A1DC946}" type="sibTrans" cxnId="{A5805004-750B-445D-A970-A2F076831A24}">
      <dgm:prSet/>
      <dgm:spPr/>
      <dgm:t>
        <a:bodyPr/>
        <a:lstStyle/>
        <a:p>
          <a:endParaRPr lang="en-US"/>
        </a:p>
      </dgm:t>
    </dgm:pt>
    <dgm:pt modelId="{CED6241B-4DD4-4386-9085-1A7BDCEEE9C2}">
      <dgm:prSet/>
      <dgm:spPr/>
      <dgm:t>
        <a:bodyPr/>
        <a:lstStyle/>
        <a:p>
          <a:r>
            <a:rPr lang="en-US" dirty="0"/>
            <a:t>Priority 4</a:t>
          </a:r>
        </a:p>
        <a:p>
          <a:r>
            <a:rPr lang="en-US" dirty="0"/>
            <a:t>Prepare for and support successful transition of Medi-Cal managed care plans in 2024</a:t>
          </a:r>
        </a:p>
      </dgm:t>
    </dgm:pt>
    <dgm:pt modelId="{E6A2B88D-20CF-4B9B-B98D-A695011604DB}" type="parTrans" cxnId="{DAC87494-0AAA-4A60-9F86-D0E76F60601F}">
      <dgm:prSet/>
      <dgm:spPr/>
      <dgm:t>
        <a:bodyPr/>
        <a:lstStyle/>
        <a:p>
          <a:endParaRPr lang="en-US"/>
        </a:p>
      </dgm:t>
    </dgm:pt>
    <dgm:pt modelId="{5DA0DA7B-78FF-4778-9D44-EC3EE1DD5DFA}" type="sibTrans" cxnId="{DAC87494-0AAA-4A60-9F86-D0E76F60601F}">
      <dgm:prSet/>
      <dgm:spPr/>
      <dgm:t>
        <a:bodyPr/>
        <a:lstStyle/>
        <a:p>
          <a:endParaRPr lang="en-US"/>
        </a:p>
      </dgm:t>
    </dgm:pt>
    <dgm:pt modelId="{C3E6E9D1-98EB-4382-9EFC-8C37B73139C7}">
      <dgm:prSet/>
      <dgm:spPr/>
      <dgm:t>
        <a:bodyPr/>
        <a:lstStyle/>
        <a:p>
          <a:r>
            <a:rPr lang="en-US" dirty="0"/>
            <a:t>Priority 5</a:t>
          </a:r>
        </a:p>
        <a:p>
          <a:r>
            <a:rPr lang="en-US" dirty="0"/>
            <a:t>Improve Health Authority structure, processes, role clarity, and strategies, and continously engage key leaders in the community </a:t>
          </a:r>
        </a:p>
      </dgm:t>
    </dgm:pt>
    <dgm:pt modelId="{3544600B-CC83-4D70-AB44-AA390E5C48C4}" type="parTrans" cxnId="{0FEF9C7C-0CCF-4EC1-9251-3930FDE1C5A9}">
      <dgm:prSet/>
      <dgm:spPr/>
      <dgm:t>
        <a:bodyPr/>
        <a:lstStyle/>
        <a:p>
          <a:endParaRPr lang="en-US"/>
        </a:p>
      </dgm:t>
    </dgm:pt>
    <dgm:pt modelId="{DA525668-5122-4152-9DAA-E606687A9DF1}" type="sibTrans" cxnId="{0FEF9C7C-0CCF-4EC1-9251-3930FDE1C5A9}">
      <dgm:prSet/>
      <dgm:spPr/>
      <dgm:t>
        <a:bodyPr/>
        <a:lstStyle/>
        <a:p>
          <a:endParaRPr lang="en-US"/>
        </a:p>
      </dgm:t>
    </dgm:pt>
    <dgm:pt modelId="{D48CC946-507E-46B0-B660-3DD72FFF099D}" type="pres">
      <dgm:prSet presAssocID="{78B34E12-6BDA-4564-A146-7BAC7A01C05E}" presName="Name0" presStyleCnt="0">
        <dgm:presLayoutVars>
          <dgm:dir/>
          <dgm:resizeHandles val="exact"/>
        </dgm:presLayoutVars>
      </dgm:prSet>
      <dgm:spPr/>
    </dgm:pt>
    <dgm:pt modelId="{EA29BABD-3497-4916-B8C9-81125A47B5C8}" type="pres">
      <dgm:prSet presAssocID="{99E4B07F-AE3F-43DC-9B56-673F71D68BE2}" presName="node" presStyleLbl="node1" presStyleIdx="0" presStyleCnt="5">
        <dgm:presLayoutVars>
          <dgm:bulletEnabled val="1"/>
        </dgm:presLayoutVars>
      </dgm:prSet>
      <dgm:spPr/>
    </dgm:pt>
    <dgm:pt modelId="{727C85F5-7B06-4802-B6F6-0D1FAE04D975}" type="pres">
      <dgm:prSet presAssocID="{6374E574-D6D5-43F5-A1C0-BEFEBA72830A}" presName="sibTrans" presStyleCnt="0"/>
      <dgm:spPr/>
    </dgm:pt>
    <dgm:pt modelId="{94CA1176-3EF8-4668-B335-2E909843857B}" type="pres">
      <dgm:prSet presAssocID="{B462BD20-103F-44F6-A16D-819FFB1FDF47}" presName="node" presStyleLbl="node1" presStyleIdx="1" presStyleCnt="5">
        <dgm:presLayoutVars>
          <dgm:bulletEnabled val="1"/>
        </dgm:presLayoutVars>
      </dgm:prSet>
      <dgm:spPr/>
    </dgm:pt>
    <dgm:pt modelId="{CF249DE5-AB0D-49E7-9C4F-80DBEA49A3BE}" type="pres">
      <dgm:prSet presAssocID="{49FBD5C9-E01E-440C-873F-B7C4CB4C1700}" presName="sibTrans" presStyleCnt="0"/>
      <dgm:spPr/>
    </dgm:pt>
    <dgm:pt modelId="{DF046543-31B9-4C37-8B6F-C6CC4A1F6925}" type="pres">
      <dgm:prSet presAssocID="{62D1E0B0-799F-4B53-83C7-C04257E9D30B}" presName="node" presStyleLbl="node1" presStyleIdx="2" presStyleCnt="5">
        <dgm:presLayoutVars>
          <dgm:bulletEnabled val="1"/>
        </dgm:presLayoutVars>
      </dgm:prSet>
      <dgm:spPr/>
    </dgm:pt>
    <dgm:pt modelId="{A4DD8BB7-82D4-4E73-846A-4DE4BE46977B}" type="pres">
      <dgm:prSet presAssocID="{97FDF4D5-5DD6-4793-A979-FEFE5A1DC946}" presName="sibTrans" presStyleCnt="0"/>
      <dgm:spPr/>
    </dgm:pt>
    <dgm:pt modelId="{93DA9570-4E76-46F5-978D-03C6CFDC43C1}" type="pres">
      <dgm:prSet presAssocID="{CED6241B-4DD4-4386-9085-1A7BDCEEE9C2}" presName="node" presStyleLbl="node1" presStyleIdx="3" presStyleCnt="5">
        <dgm:presLayoutVars>
          <dgm:bulletEnabled val="1"/>
        </dgm:presLayoutVars>
      </dgm:prSet>
      <dgm:spPr/>
    </dgm:pt>
    <dgm:pt modelId="{D126819B-3F60-4C84-992C-64844E79C431}" type="pres">
      <dgm:prSet presAssocID="{5DA0DA7B-78FF-4778-9D44-EC3EE1DD5DFA}" presName="sibTrans" presStyleCnt="0"/>
      <dgm:spPr/>
    </dgm:pt>
    <dgm:pt modelId="{D691E1F4-F3DC-47B3-8537-06F9B5FA5CDE}" type="pres">
      <dgm:prSet presAssocID="{C3E6E9D1-98EB-4382-9EFC-8C37B73139C7}" presName="node" presStyleLbl="node1" presStyleIdx="4" presStyleCnt="5">
        <dgm:presLayoutVars>
          <dgm:bulletEnabled val="1"/>
        </dgm:presLayoutVars>
      </dgm:prSet>
      <dgm:spPr/>
    </dgm:pt>
  </dgm:ptLst>
  <dgm:cxnLst>
    <dgm:cxn modelId="{A5805004-750B-445D-A970-A2F076831A24}" srcId="{78B34E12-6BDA-4564-A146-7BAC7A01C05E}" destId="{62D1E0B0-799F-4B53-83C7-C04257E9D30B}" srcOrd="2" destOrd="0" parTransId="{15A0F2DB-6C1D-403B-B682-4699D741545E}" sibTransId="{97FDF4D5-5DD6-4793-A979-FEFE5A1DC946}"/>
    <dgm:cxn modelId="{CD0C6E68-682C-47CE-86D5-A77D4E8356EB}" type="presOf" srcId="{CED6241B-4DD4-4386-9085-1A7BDCEEE9C2}" destId="{93DA9570-4E76-46F5-978D-03C6CFDC43C1}" srcOrd="0" destOrd="0" presId="urn:microsoft.com/office/officeart/2005/8/layout/hList6"/>
    <dgm:cxn modelId="{4C6FCD4B-05B1-4025-A1EF-B9ECBDC15C50}" srcId="{78B34E12-6BDA-4564-A146-7BAC7A01C05E}" destId="{B462BD20-103F-44F6-A16D-819FFB1FDF47}" srcOrd="1" destOrd="0" parTransId="{6238CFE4-F0A8-48BF-B058-ED7318CA8B7D}" sibTransId="{49FBD5C9-E01E-440C-873F-B7C4CB4C1700}"/>
    <dgm:cxn modelId="{E7BD7153-8C2A-4CE4-807D-AFE1DBDC15EB}" type="presOf" srcId="{B462BD20-103F-44F6-A16D-819FFB1FDF47}" destId="{94CA1176-3EF8-4668-B335-2E909843857B}" srcOrd="0" destOrd="0" presId="urn:microsoft.com/office/officeart/2005/8/layout/hList6"/>
    <dgm:cxn modelId="{55BC675A-A7DE-460F-8804-D2013D3C315A}" type="presOf" srcId="{99E4B07F-AE3F-43DC-9B56-673F71D68BE2}" destId="{EA29BABD-3497-4916-B8C9-81125A47B5C8}" srcOrd="0" destOrd="0" presId="urn:microsoft.com/office/officeart/2005/8/layout/hList6"/>
    <dgm:cxn modelId="{BE2BA25A-D260-4D3C-8E28-AC6B3BECE804}" type="presOf" srcId="{78B34E12-6BDA-4564-A146-7BAC7A01C05E}" destId="{D48CC946-507E-46B0-B660-3DD72FFF099D}" srcOrd="0" destOrd="0" presId="urn:microsoft.com/office/officeart/2005/8/layout/hList6"/>
    <dgm:cxn modelId="{0FEF9C7C-0CCF-4EC1-9251-3930FDE1C5A9}" srcId="{78B34E12-6BDA-4564-A146-7BAC7A01C05E}" destId="{C3E6E9D1-98EB-4382-9EFC-8C37B73139C7}" srcOrd="4" destOrd="0" parTransId="{3544600B-CC83-4D70-AB44-AA390E5C48C4}" sibTransId="{DA525668-5122-4152-9DAA-E606687A9DF1}"/>
    <dgm:cxn modelId="{B3B83D93-6CAC-4418-8E0D-B713842AF37D}" type="presOf" srcId="{62D1E0B0-799F-4B53-83C7-C04257E9D30B}" destId="{DF046543-31B9-4C37-8B6F-C6CC4A1F6925}" srcOrd="0" destOrd="0" presId="urn:microsoft.com/office/officeart/2005/8/layout/hList6"/>
    <dgm:cxn modelId="{DAC87494-0AAA-4A60-9F86-D0E76F60601F}" srcId="{78B34E12-6BDA-4564-A146-7BAC7A01C05E}" destId="{CED6241B-4DD4-4386-9085-1A7BDCEEE9C2}" srcOrd="3" destOrd="0" parTransId="{E6A2B88D-20CF-4B9B-B98D-A695011604DB}" sibTransId="{5DA0DA7B-78FF-4778-9D44-EC3EE1DD5DFA}"/>
    <dgm:cxn modelId="{797783D0-23A5-4FB0-867B-D6C110CDB0C6}" type="presOf" srcId="{C3E6E9D1-98EB-4382-9EFC-8C37B73139C7}" destId="{D691E1F4-F3DC-47B3-8537-06F9B5FA5CDE}" srcOrd="0" destOrd="0" presId="urn:microsoft.com/office/officeart/2005/8/layout/hList6"/>
    <dgm:cxn modelId="{E4BEC6DC-4E35-4FFC-AF67-0D7AFD100078}" srcId="{78B34E12-6BDA-4564-A146-7BAC7A01C05E}" destId="{99E4B07F-AE3F-43DC-9B56-673F71D68BE2}" srcOrd="0" destOrd="0" parTransId="{3075CCCE-3368-4E21-B491-F8AD1E4E76E6}" sibTransId="{6374E574-D6D5-43F5-A1C0-BEFEBA72830A}"/>
    <dgm:cxn modelId="{85BF4BAE-952A-4C87-96F5-0D86C7B9B882}" type="presParOf" srcId="{D48CC946-507E-46B0-B660-3DD72FFF099D}" destId="{EA29BABD-3497-4916-B8C9-81125A47B5C8}" srcOrd="0" destOrd="0" presId="urn:microsoft.com/office/officeart/2005/8/layout/hList6"/>
    <dgm:cxn modelId="{1F9894E6-7294-46F1-AB63-E6736BE06A06}" type="presParOf" srcId="{D48CC946-507E-46B0-B660-3DD72FFF099D}" destId="{727C85F5-7B06-4802-B6F6-0D1FAE04D975}" srcOrd="1" destOrd="0" presId="urn:microsoft.com/office/officeart/2005/8/layout/hList6"/>
    <dgm:cxn modelId="{F5C78A6A-98A3-44B3-99CF-AE5E4F89BE7D}" type="presParOf" srcId="{D48CC946-507E-46B0-B660-3DD72FFF099D}" destId="{94CA1176-3EF8-4668-B335-2E909843857B}" srcOrd="2" destOrd="0" presId="urn:microsoft.com/office/officeart/2005/8/layout/hList6"/>
    <dgm:cxn modelId="{9ECFD6B9-EA4A-49AC-BBE1-C72D028B04B1}" type="presParOf" srcId="{D48CC946-507E-46B0-B660-3DD72FFF099D}" destId="{CF249DE5-AB0D-49E7-9C4F-80DBEA49A3BE}" srcOrd="3" destOrd="0" presId="urn:microsoft.com/office/officeart/2005/8/layout/hList6"/>
    <dgm:cxn modelId="{9429E0E1-20AA-405B-927F-9F0915B4D2EB}" type="presParOf" srcId="{D48CC946-507E-46B0-B660-3DD72FFF099D}" destId="{DF046543-31B9-4C37-8B6F-C6CC4A1F6925}" srcOrd="4" destOrd="0" presId="urn:microsoft.com/office/officeart/2005/8/layout/hList6"/>
    <dgm:cxn modelId="{38867A86-52B2-4CB2-8169-C9DBE7897A89}" type="presParOf" srcId="{D48CC946-507E-46B0-B660-3DD72FFF099D}" destId="{A4DD8BB7-82D4-4E73-846A-4DE4BE46977B}" srcOrd="5" destOrd="0" presId="urn:microsoft.com/office/officeart/2005/8/layout/hList6"/>
    <dgm:cxn modelId="{8A07D7BE-59F9-470D-B4DA-76BFC0105D74}" type="presParOf" srcId="{D48CC946-507E-46B0-B660-3DD72FFF099D}" destId="{93DA9570-4E76-46F5-978D-03C6CFDC43C1}" srcOrd="6" destOrd="0" presId="urn:microsoft.com/office/officeart/2005/8/layout/hList6"/>
    <dgm:cxn modelId="{D70A7339-7F0C-4D6E-BF1D-B065D1C0EC34}" type="presParOf" srcId="{D48CC946-507E-46B0-B660-3DD72FFF099D}" destId="{D126819B-3F60-4C84-992C-64844E79C431}" srcOrd="7" destOrd="0" presId="urn:microsoft.com/office/officeart/2005/8/layout/hList6"/>
    <dgm:cxn modelId="{AB72B916-B637-4BFC-A5E3-1F72937A9240}" type="presParOf" srcId="{D48CC946-507E-46B0-B660-3DD72FFF099D}" destId="{D691E1F4-F3DC-47B3-8537-06F9B5FA5CDE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9BABD-3497-4916-B8C9-81125A47B5C8}">
      <dsp:nvSpPr>
        <dsp:cNvPr id="0" name=""/>
        <dsp:cNvSpPr/>
      </dsp:nvSpPr>
      <dsp:spPr>
        <a:xfrm rot="16200000">
          <a:off x="-1627757" y="1632240"/>
          <a:ext cx="4837491" cy="157300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28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Priority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oversight and coordination to improve health plan and provider performance in the areas of equity, quality, timely access, integration and reducing health disparities</a:t>
          </a:r>
        </a:p>
      </dsp:txBody>
      <dsp:txXfrm rot="5400000">
        <a:off x="4484" y="967497"/>
        <a:ext cx="1573009" cy="2902495"/>
      </dsp:txXfrm>
    </dsp:sp>
    <dsp:sp modelId="{94CA1176-3EF8-4668-B335-2E909843857B}">
      <dsp:nvSpPr>
        <dsp:cNvPr id="0" name=""/>
        <dsp:cNvSpPr/>
      </dsp:nvSpPr>
      <dsp:spPr>
        <a:xfrm rot="16200000">
          <a:off x="63227" y="1632240"/>
          <a:ext cx="4837491" cy="157300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28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Priority 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Engage Medi-Cal beneficiaries in a robust process to help center their voices in patient care improvements</a:t>
          </a:r>
          <a:endParaRPr lang="en-US" sz="1600" kern="1200" dirty="0"/>
        </a:p>
      </dsp:txBody>
      <dsp:txXfrm rot="5400000">
        <a:off x="1695468" y="967497"/>
        <a:ext cx="1573009" cy="2902495"/>
      </dsp:txXfrm>
    </dsp:sp>
    <dsp:sp modelId="{DF046543-31B9-4C37-8B6F-C6CC4A1F6925}">
      <dsp:nvSpPr>
        <dsp:cNvPr id="0" name=""/>
        <dsp:cNvSpPr/>
      </dsp:nvSpPr>
      <dsp:spPr>
        <a:xfrm rot="16200000">
          <a:off x="1754213" y="1632240"/>
          <a:ext cx="4837491" cy="157300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28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Priority 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Proactively prepare for and support local efforts to respond to </a:t>
          </a:r>
          <a:r>
            <a:rPr lang="en-US" sz="1600" kern="1200" dirty="0" err="1"/>
            <a:t>CalAIM</a:t>
          </a:r>
          <a:r>
            <a:rPr lang="en-US" sz="1600" kern="1200" dirty="0"/>
            <a:t> and other key DHCS initiatives </a:t>
          </a:r>
        </a:p>
      </dsp:txBody>
      <dsp:txXfrm rot="5400000">
        <a:off x="3386454" y="967497"/>
        <a:ext cx="1573009" cy="2902495"/>
      </dsp:txXfrm>
    </dsp:sp>
    <dsp:sp modelId="{93DA9570-4E76-46F5-978D-03C6CFDC43C1}">
      <dsp:nvSpPr>
        <dsp:cNvPr id="0" name=""/>
        <dsp:cNvSpPr/>
      </dsp:nvSpPr>
      <dsp:spPr>
        <a:xfrm rot="16200000">
          <a:off x="3445199" y="1632240"/>
          <a:ext cx="4837491" cy="157300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28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Priority 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Prepare for and support successful transition of Medi-Cal managed care plans in 2024</a:t>
          </a:r>
        </a:p>
      </dsp:txBody>
      <dsp:txXfrm rot="5400000">
        <a:off x="5077440" y="967497"/>
        <a:ext cx="1573009" cy="2902495"/>
      </dsp:txXfrm>
    </dsp:sp>
    <dsp:sp modelId="{D691E1F4-F3DC-47B3-8537-06F9B5FA5CDE}">
      <dsp:nvSpPr>
        <dsp:cNvPr id="0" name=""/>
        <dsp:cNvSpPr/>
      </dsp:nvSpPr>
      <dsp:spPr>
        <a:xfrm rot="16200000">
          <a:off x="5136184" y="1632240"/>
          <a:ext cx="4837491" cy="1573009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28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Priority 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Improve Health Authority structure, processes, role clarity, and strategies, and continously engage key leaders in the community </a:t>
          </a:r>
        </a:p>
      </dsp:txBody>
      <dsp:txXfrm rot="5400000">
        <a:off x="6768425" y="967497"/>
        <a:ext cx="1573009" cy="2902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6AA97A-C5C0-4B3C-AA13-DDA819467D2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AF6686-FF2C-4AAB-86EA-A1554C3E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F6686-FF2C-4AAB-86EA-A1554C3EFC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F6686-FF2C-4AAB-86EA-A1554C3EFC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7/18/2022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940" y="1786541"/>
            <a:ext cx="7739304" cy="3388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SACRAMENTO HEALTH AUTHORITY COMMISSION</a:t>
            </a:r>
            <a:br>
              <a:rPr lang="en-US" sz="3600" b="1" dirty="0"/>
            </a:br>
            <a:r>
              <a:rPr lang="en-US" sz="3600" b="1" dirty="0"/>
              <a:t>STRATEGIC PLANNING MEETING</a:t>
            </a:r>
            <a:br>
              <a:rPr lang="en-US" sz="3600" dirty="0"/>
            </a:br>
            <a:br>
              <a:rPr lang="en-US" sz="3600" dirty="0"/>
            </a:br>
            <a:r>
              <a:rPr lang="en-US" sz="3200" dirty="0" err="1"/>
              <a:t>june</a:t>
            </a:r>
            <a:r>
              <a:rPr lang="en-US" sz="3200" dirty="0"/>
              <a:t> 21, 2022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Prepared by Pacific Health Consulting Group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" y="225358"/>
            <a:ext cx="2146554" cy="126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5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DB09-9B67-7582-BE6D-C54C186F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 PRIORITIES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3AC6817-AA4E-6C6D-E210-393DD4979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5086551"/>
              </p:ext>
            </p:extLst>
          </p:nvPr>
        </p:nvGraphicFramePr>
        <p:xfrm>
          <a:off x="420130" y="1686876"/>
          <a:ext cx="8345918" cy="4837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53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7C770-5388-919F-3C5B-D689CE56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B323-AB04-3424-9D1A-FF26F1566D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Actions to achieve a major priority</a:t>
            </a:r>
          </a:p>
          <a:p>
            <a:r>
              <a:rPr lang="en-US" sz="3600" dirty="0"/>
              <a:t>Method for achieving a priority</a:t>
            </a:r>
          </a:p>
          <a:p>
            <a:r>
              <a:rPr lang="en-US" sz="3600" dirty="0"/>
              <a:t>Clear set of actions that outline how to achieve effectiveness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20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4C99-6A12-6760-3161-C0DCB7CF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OUTCOMES/RESULTS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CE73-7719-AD05-AAFC-9859621024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8188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way to determine if the SCHA has been successful in addressing its key strategic priorities over the strategic planning period of 3 years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Identifies our </a:t>
            </a:r>
            <a:r>
              <a:rPr lang="en-US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anticipated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accomplishments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measurable using </a:t>
            </a:r>
            <a:r>
              <a:rPr lang="en-US" sz="32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data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data that would be relatively easy to collect and report on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1CF0-9A83-4AA4-AD78-BBCF8A41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 of Anticipated Outcomes in Small Group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7210E-45F5-B382-39BB-0BDC880C94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01458" y="1600200"/>
            <a:ext cx="8064590" cy="4099142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Each group will be assigned one priority, its proposed strategies and anticipated outcomes to review, edit and suggest changes</a:t>
            </a:r>
          </a:p>
          <a:p>
            <a:r>
              <a:rPr lang="en-US" sz="3200" dirty="0"/>
              <a:t>30 – 35 minutes to review and edit in google doc; facilitator and assign recorder</a:t>
            </a:r>
          </a:p>
          <a:p>
            <a:r>
              <a:rPr lang="en-US" sz="3200" dirty="0"/>
              <a:t>Public can join; please listen only; public can share thoughts in Public Comment period at end of meeting</a:t>
            </a:r>
          </a:p>
          <a:p>
            <a:r>
              <a:rPr lang="en-US" sz="3200" dirty="0"/>
              <a:t>Facilitator will report out to full group (5-10 minutes) using google doc</a:t>
            </a:r>
          </a:p>
          <a:p>
            <a:r>
              <a:rPr lang="en-US" sz="3200" dirty="0"/>
              <a:t>We will take notes on screen to capture additional comments; suggestions will be incorporated in next version of the draft strategic plan</a:t>
            </a:r>
          </a:p>
          <a:p>
            <a:r>
              <a:rPr lang="en-US" sz="4000" dirty="0">
                <a:solidFill>
                  <a:srgbClr val="FF0000"/>
                </a:solidFill>
              </a:rPr>
              <a:t>REMEMBER ROLE OF SCHA:  THINK ABOUT HOW TO USE YOUR INFLUENCE WITH THE HEALTH PLANS AND THE MEDI-CAL MEMBERS AS STRATEGIES AND OUTCOMES ARE REVISED</a:t>
            </a:r>
          </a:p>
        </p:txBody>
      </p:sp>
    </p:spTree>
    <p:extLst>
      <p:ext uri="{BB962C8B-B14F-4D97-AF65-F5344CB8AC3E}">
        <p14:creationId xmlns:p14="http://schemas.microsoft.com/office/powerpoint/2010/main" val="1769944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A99F-26B6-4C99-9042-419FAB20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250F-7D17-6DB5-7FAA-BA7995A545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September </a:t>
            </a:r>
          </a:p>
          <a:p>
            <a:pPr lvl="1"/>
            <a:r>
              <a:rPr lang="en-US" dirty="0"/>
              <a:t>Send out DRAFT Strategic Plan for final review in advance of September 20 SCHA Commission meeting</a:t>
            </a:r>
          </a:p>
          <a:p>
            <a:r>
              <a:rPr lang="en-US" dirty="0"/>
              <a:t>September 20 Meeting at 3:00pm</a:t>
            </a:r>
          </a:p>
          <a:p>
            <a:pPr lvl="1"/>
            <a:r>
              <a:rPr lang="en-US" dirty="0"/>
              <a:t>Review and Potentially Adopt SCHA Strategic Plan 2023- 2025</a:t>
            </a:r>
          </a:p>
          <a:p>
            <a:r>
              <a:rPr lang="en-US" dirty="0"/>
              <a:t>SCHA will review progress and update strategic plan annually going forward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5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Timeline for Strategic Planning: WHERE ARE WE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Already Confirmed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REVISED Vision, Mission and Values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Already Confirmed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REVISED Strategic Priorities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Strategies and Anticipated Outcomes for Each Priority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259148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F341-BF2F-41E1-AB6A-5940A183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REMINDER:</a:t>
            </a:r>
            <a:br>
              <a:rPr lang="en-US" dirty="0"/>
            </a:br>
            <a:r>
              <a:rPr lang="en-US" dirty="0"/>
              <a:t>WHY DO STRATEGIC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8924-6D3F-4834-AF47-C5BE3020DE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High level </a:t>
            </a:r>
            <a:r>
              <a:rPr lang="en-US" b="1" dirty="0"/>
              <a:t>plan</a:t>
            </a:r>
            <a:r>
              <a:rPr lang="en-US" dirty="0"/>
              <a:t> to achieve one or more goals under conditions of uncertainty</a:t>
            </a:r>
          </a:p>
          <a:p>
            <a:endParaRPr lang="en-US" dirty="0"/>
          </a:p>
          <a:p>
            <a:r>
              <a:rPr lang="en-US" b="1" dirty="0"/>
              <a:t>Roadmap</a:t>
            </a:r>
            <a:r>
              <a:rPr lang="en-US" dirty="0"/>
              <a:t> for future initiatives</a:t>
            </a:r>
          </a:p>
          <a:p>
            <a:endParaRPr lang="en-US" dirty="0"/>
          </a:p>
          <a:p>
            <a:r>
              <a:rPr lang="en-US" dirty="0"/>
              <a:t>Provides Commission, Staff and Community with </a:t>
            </a:r>
            <a:r>
              <a:rPr lang="en-US" b="1" dirty="0"/>
              <a:t>common focus and perspective</a:t>
            </a:r>
          </a:p>
          <a:p>
            <a:endParaRPr lang="en-US" dirty="0"/>
          </a:p>
          <a:p>
            <a:r>
              <a:rPr lang="en-US" b="1" dirty="0"/>
              <a:t>Think carefully about role of SCHA Commission and what it can influence and be responsible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7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548A-207A-40EF-B3C5-5E8D1034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REMINDER:</a:t>
            </a:r>
            <a:br>
              <a:rPr lang="en-US" dirty="0"/>
            </a:br>
            <a:r>
              <a:rPr lang="en-US" dirty="0"/>
              <a:t>EFFECTIVE STRATEGIC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E63E2-7A89-4B77-8F03-7D070D9DE2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most effective strategic plans are…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Clear, simple and focused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Inspire a broader vision but offer achievable steps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Incorporate the views and participation of the board, staff and key stakeholders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Function as frameworks or tools for making decisions and adapting to the environment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Scope of plan strategies match available staffing and consultant resources</a:t>
            </a:r>
          </a:p>
          <a:p>
            <a:pPr>
              <a:spcAft>
                <a:spcPts val="1200"/>
              </a:spcAft>
            </a:pPr>
            <a:r>
              <a:rPr lang="en-US" dirty="0"/>
              <a:t>3-year strategic plan horizon – 2023-2025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3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A73D-032D-41D3-A8C4-B349B37E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F6D2-E203-46DC-A588-DBF081CA82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049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4 Educational Sessions </a:t>
            </a:r>
          </a:p>
          <a:p>
            <a:pPr lvl="1"/>
            <a:r>
              <a:rPr lang="en-US" dirty="0" err="1"/>
              <a:t>CalAIM</a:t>
            </a:r>
            <a:r>
              <a:rPr lang="en-US" dirty="0"/>
              <a:t> (Dr. Brad Gilbert, Pacific Health Consulting Group)</a:t>
            </a:r>
          </a:p>
          <a:p>
            <a:pPr lvl="1"/>
            <a:r>
              <a:rPr lang="en-US" dirty="0"/>
              <a:t>Evaluation of Health Plan Performance (Dr. Brad Gilbert, Pacific Health Consulting Group)</a:t>
            </a:r>
          </a:p>
          <a:p>
            <a:pPr lvl="1"/>
            <a:r>
              <a:rPr lang="en-US" dirty="0" err="1"/>
              <a:t>ReProcurement</a:t>
            </a:r>
            <a:r>
              <a:rPr lang="en-US" dirty="0"/>
              <a:t>/DHCS New Proposed Health Plan Contract (Sarah Brooks, Sellers/Dorsey)</a:t>
            </a:r>
          </a:p>
          <a:p>
            <a:pPr lvl="1"/>
            <a:r>
              <a:rPr lang="en-US" dirty="0"/>
              <a:t>Health Authorities and Boards/Commissions (Tim Reilly and Bobbie Wunsch, Pacific Health Consulting Group)</a:t>
            </a:r>
          </a:p>
          <a:p>
            <a:r>
              <a:rPr lang="en-US" dirty="0"/>
              <a:t>Strategic Planning Sessions</a:t>
            </a:r>
          </a:p>
          <a:p>
            <a:pPr lvl="1"/>
            <a:r>
              <a:rPr lang="en-US" dirty="0"/>
              <a:t>Strategic Planning Session #1 – Vision, Mission, Values and Strategic Priorities</a:t>
            </a:r>
          </a:p>
          <a:p>
            <a:pPr lvl="1"/>
            <a:r>
              <a:rPr lang="en-US" dirty="0"/>
              <a:t>Strategic Planning Session #2 – June 21- Anticipated Outcomes</a:t>
            </a:r>
          </a:p>
          <a:p>
            <a:pPr lvl="1"/>
            <a:r>
              <a:rPr lang="en-US" dirty="0"/>
              <a:t>Strategic Planning Session #3 – July 19 – Proposed Strategies and Review DRAFT Strategic Plan Components</a:t>
            </a:r>
          </a:p>
          <a:p>
            <a:pPr lvl="1"/>
            <a:r>
              <a:rPr lang="en-US" sz="3800" b="1" dirty="0">
                <a:solidFill>
                  <a:srgbClr val="FF0000"/>
                </a:solidFill>
              </a:rPr>
              <a:t>Early September – DRAFT Strategic Plan sent to SCHA Commissioners</a:t>
            </a:r>
          </a:p>
          <a:p>
            <a:pPr lvl="1"/>
            <a:r>
              <a:rPr lang="en-US" sz="3800" b="1" dirty="0">
                <a:solidFill>
                  <a:srgbClr val="FF0000"/>
                </a:solidFill>
              </a:rPr>
              <a:t>Strategic Planning Session #4 – September 20 – Discuss and Potentially Approve 3 Year Strategic Plan 2023 - 2025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8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3730-4004-4039-BE97-CADF57A4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PURPOSE STATEMENT*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7DAE-1DC2-48F6-AA6A-D2E7D73F1D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dirty="0"/>
              <a:t>The Sacramento County Health Authority Commission shall serve the public interest of Medi-Cal beneficiaries in the county, and strive to improve health care quality, to better integrate the services of Medi-Cal managed care plans and behavioral health and oral health services, to promote prevention and wellness, to ensure the provision of cost-effective health and mental health care services, and to reduce health disparities.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buNone/>
            </a:pPr>
            <a:r>
              <a:rPr lang="en-US" sz="4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source = Commission ordinance/SB 226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9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D8EF-801F-B05D-9E5B-235314B9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SCHA in this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921E-6D99-4CF5-7753-0522CFE415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your role as SCHA Commissioners</a:t>
            </a:r>
          </a:p>
          <a:p>
            <a:r>
              <a:rPr lang="en-US" dirty="0"/>
              <a:t>What can SCHA do to influence the performance of the health plans?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What realistic strategies and outcomes within our scope will move SCHA toward its mission and vision over the next 3 years in each priority area?</a:t>
            </a:r>
          </a:p>
        </p:txBody>
      </p:sp>
    </p:spTree>
    <p:extLst>
      <p:ext uri="{BB962C8B-B14F-4D97-AF65-F5344CB8AC3E}">
        <p14:creationId xmlns:p14="http://schemas.microsoft.com/office/powerpoint/2010/main" val="159037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DB02-D988-4EA1-9B45-5D6AD211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STRATEGIC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8D58-CA2B-4E90-8186-668CB9D4BE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high-level plan to help focus and prioritize the SCHA’s efforts over the next three years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sets direction, but does not provide the detail of annual plan objectives and budget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of priority: something/an effort/action that is regarded as more important than another.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the major issues in the environment – federal, state and local – that will impact the HA’s work in the next 3 years.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DB09-9B67-7582-BE6D-C54C186F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SCHA STRATEGIC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C62-B058-0CF3-42BA-3D42A9F6FC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2760" y="1600200"/>
            <a:ext cx="8153400" cy="5029200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oversight and coordination to improve health plan performance in the areas of equity, quality, timely access, integration of care, and reduction of health disparities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solidFill>
                  <a:srgbClr val="333E4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Engage Medi-Cal beneficiaries in robust processes to help center their voices in patient care improvements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Proactively prepare for and support local efforts to respond to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CalAIM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other key DHCS initiatives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Prepare for and support successful transition of Medi-Cal managed care plans in 2024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 Health Authority structure, processes, role clarity, and strategies, and continuously engage key leaders in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49435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E38FE05592B644B5A037509CADF557" ma:contentTypeVersion="2" ma:contentTypeDescription="Create a new document." ma:contentTypeScope="" ma:versionID="f8b6717c70c32999aaebd38d0c8342f7">
  <xsd:schema xmlns:xsd="http://www.w3.org/2001/XMLSchema" xmlns:xs="http://www.w3.org/2001/XMLSchema" xmlns:p="http://schemas.microsoft.com/office/2006/metadata/properties" xmlns:ns1="http://schemas.microsoft.com/sharepoint/v3" xmlns:ns2="74bc5515-fb9b-4c41-bb9f-ea35aa83ea39" targetNamespace="http://schemas.microsoft.com/office/2006/metadata/properties" ma:root="true" ma:fieldsID="435639bd11d9b7616923988c83abc01e" ns1:_="" ns2:_="">
    <xsd:import namespace="http://schemas.microsoft.com/sharepoint/v3"/>
    <xsd:import namespace="74bc5515-fb9b-4c41-bb9f-ea35aa83ea3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c5515-fb9b-4c41-bb9f-ea35aa83ea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FFD3A7-94B3-46D8-9051-BDC265635873}"/>
</file>

<file path=customXml/itemProps2.xml><?xml version="1.0" encoding="utf-8"?>
<ds:datastoreItem xmlns:ds="http://schemas.openxmlformats.org/officeDocument/2006/customXml" ds:itemID="{5402DC31-5440-489B-82A1-6546FCA9CE54}"/>
</file>

<file path=customXml/itemProps3.xml><?xml version="1.0" encoding="utf-8"?>
<ds:datastoreItem xmlns:ds="http://schemas.openxmlformats.org/officeDocument/2006/customXml" ds:itemID="{4FF7F7D2-3338-4F1E-9FD3-6CF09DB03CFC}"/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1332</TotalTime>
  <Words>983</Words>
  <Application>Microsoft Office PowerPoint</Application>
  <PresentationFormat>On-screen Show (4:3)</PresentationFormat>
  <Paragraphs>93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Symbol</vt:lpstr>
      <vt:lpstr>Tw Cen MT</vt:lpstr>
      <vt:lpstr>Wingdings</vt:lpstr>
      <vt:lpstr>Wingdings 2</vt:lpstr>
      <vt:lpstr>Median</vt:lpstr>
      <vt:lpstr>SACRAMENTO HEALTH AUTHORITY COMMISSION STRATEGIC PLANNING MEETING  june 21, 2022</vt:lpstr>
      <vt:lpstr>TODAY’S AGENDA</vt:lpstr>
      <vt:lpstr>REMINDER: WHY DO STRATEGIC PLANNING</vt:lpstr>
      <vt:lpstr>REMINDER: EFFECTIVE STRATEGIC PLANS</vt:lpstr>
      <vt:lpstr>TIMELINE - 2022</vt:lpstr>
      <vt:lpstr>CURRENT PURPOSE STATEMENT*</vt:lpstr>
      <vt:lpstr>ROLE OF SCHA in this PLAN</vt:lpstr>
      <vt:lpstr>DEFINITION: STRATEGIC PRIORITY</vt:lpstr>
      <vt:lpstr>SCHA STRATEGIC PRIORITIES</vt:lpstr>
      <vt:lpstr>STRATEGIC PRIORITIES</vt:lpstr>
      <vt:lpstr>DEFINITION: STRATEGIES</vt:lpstr>
      <vt:lpstr>DEFINITION: OUTCOMES/RESULTS</vt:lpstr>
      <vt:lpstr>Discussion of Anticipated Outcomes in Small Group Discussions</vt:lpstr>
      <vt:lpstr>Next Steps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kids  of santa cruz county  sustainability options Discussion</dc:title>
  <dc:creator>Rafael Gomez</dc:creator>
  <cp:lastModifiedBy>Bobbie Wunsch</cp:lastModifiedBy>
  <cp:revision>158</cp:revision>
  <cp:lastPrinted>2022-07-18T14:16:19Z</cp:lastPrinted>
  <dcterms:created xsi:type="dcterms:W3CDTF">2014-02-21T18:08:26Z</dcterms:created>
  <dcterms:modified xsi:type="dcterms:W3CDTF">2022-07-18T16:07:53Z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0x010100D1E38FE05592B644B5A037509CADF557</vt:lpwstr>
  </property>
</Properties>
</file>