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71" r:id="rId4"/>
    <p:sldId id="258" r:id="rId5"/>
    <p:sldId id="259" r:id="rId6"/>
    <p:sldId id="260" r:id="rId7"/>
    <p:sldId id="261" r:id="rId8"/>
    <p:sldId id="262" r:id="rId9"/>
    <p:sldId id="264" r:id="rId10"/>
    <p:sldId id="265" r:id="rId11"/>
    <p:sldId id="270" r:id="rId12"/>
    <p:sldId id="263" r:id="rId13"/>
    <p:sldId id="268" r:id="rId14"/>
    <p:sldId id="266" r:id="rId15"/>
    <p:sldId id="267"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67" d="100"/>
          <a:sy n="67" d="100"/>
        </p:scale>
        <p:origin x="114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78A697-9D75-4DE8-8C28-1296A6CF43C1}" type="datetimeFigureOut">
              <a:rPr lang="en-US" smtClean="0"/>
              <a:t>7/13/2023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pPr algn="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4513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172865-FBF0-458A-BAFF-4F75173770F5}" type="datetimeFigureOut">
              <a:rPr lang="en-US" smtClean="0"/>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223662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172865-FBF0-458A-BAFF-4F75173770F5}" type="datetimeFigureOut">
              <a:rPr lang="en-US" smtClean="0"/>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71628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398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7/13/2023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0338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172865-FBF0-458A-BAFF-4F75173770F5}" type="datetimeFigureOut">
              <a:rPr lang="en-US" smtClean="0"/>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603106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D1490F-3E6A-4544-9694-22B6007FE3C6}" type="datetimeFigureOut">
              <a:rPr lang="en-US" smtClean="0"/>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7022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172865-FBF0-458A-BAFF-4F75173770F5}" type="datetimeFigureOut">
              <a:rPr lang="en-US" smtClean="0"/>
              <a:t>7/13/2023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485203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172865-FBF0-458A-BAFF-4F75173770F5}" type="datetimeFigureOut">
              <a:rPr lang="en-US" smtClean="0"/>
              <a:t>7/13/2023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227919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smtClean="0"/>
              <a:t>7/13/2023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4334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smtClean="0"/>
              <a:t>7/13/2023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6617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172865-FBF0-458A-BAFF-4F75173770F5}" type="datetimeFigureOut">
              <a:rPr lang="en-US" smtClean="0"/>
              <a:t>7/13/2023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158267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E240176-F1D3-49EC-82F4-0915A3AC4184}" type="datetimeFigureOut">
              <a:rPr lang="en-US" smtClean="0"/>
              <a:t>7/13/2023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691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0172865-FBF0-458A-BAFF-4F75173770F5}" type="datetimeFigureOut">
              <a:rPr lang="en-US" smtClean="0"/>
              <a:t>7/13/2023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51516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pcp.org/program/core/" TargetMode="External"/><Relationship Id="rId2" Type="http://schemas.openxmlformats.org/officeDocument/2006/relationships/hyperlink" Target="https://www.elhogarinc.org/coremariposa/" TargetMode="External"/><Relationship Id="rId1" Type="http://schemas.openxmlformats.org/officeDocument/2006/relationships/slideLayout" Target="../slideLayouts/slideLayout12.xml"/><Relationship Id="rId5" Type="http://schemas.openxmlformats.org/officeDocument/2006/relationships/hyperlink" Target="https://www.bayareacs.org/wellness-hubs/" TargetMode="External"/><Relationship Id="rId4" Type="http://schemas.openxmlformats.org/officeDocument/2006/relationships/hyperlink" Target="https://hopecoop.org/servic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dhs.saccounty.gov/BHS/Pages/Adult-Outpatient-Services-Transformation.aspx"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https://res.updates.cityofsacramento.org/res/cityofs_mkt_prod1/6292afe090f8593414a939e672d127e3b9abcb415a6f3593b09cb760d8b246f4.jpg"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dhs.saccounty.gov/BHS/Pages/Adult-Outpatient-Services-Transformation.aspx#:~:text=Sacramento%20County%20is%20transforming%20the%20Wellness%20and%20Recovery,%28BACS%29%2C%20El%20Hogar%2C%20Hope%20Cooperative%2C%20and%20Turning%20Point."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Homeless Engagement and Response Team (HEART)</a:t>
            </a:r>
          </a:p>
        </p:txBody>
      </p:sp>
      <p:sp>
        <p:nvSpPr>
          <p:cNvPr id="3" name="Subtitle 2"/>
          <p:cNvSpPr>
            <a:spLocks noGrp="1"/>
          </p:cNvSpPr>
          <p:nvPr>
            <p:ph type="subTitle" idx="1"/>
          </p:nvPr>
        </p:nvSpPr>
        <p:spPr/>
        <p:txBody>
          <a:bodyPr/>
          <a:lstStyle/>
          <a:p>
            <a:r>
              <a:rPr lang="en-US" dirty="0"/>
              <a:t>Department of Health Services, Behavioral Health Services (BHS)</a:t>
            </a:r>
          </a:p>
        </p:txBody>
      </p:sp>
      <p:pic>
        <p:nvPicPr>
          <p:cNvPr id="1026" name="Picture 2" descr="https://insidestationery.saccounty.net/Documents/Logo/sac_02276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5279" y="5311238"/>
            <a:ext cx="3559191" cy="74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544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3"/>
            <p:extLst>
              <p:ext uri="{D42A27DB-BD31-4B8C-83A1-F6EECF244321}">
                <p14:modId xmlns:p14="http://schemas.microsoft.com/office/powerpoint/2010/main" val="2629748810"/>
              </p:ext>
            </p:extLst>
          </p:nvPr>
        </p:nvGraphicFramePr>
        <p:xfrm>
          <a:off x="0" y="114296"/>
          <a:ext cx="12242800" cy="6445423"/>
        </p:xfrm>
        <a:graphic>
          <a:graphicData uri="http://schemas.openxmlformats.org/drawingml/2006/table">
            <a:tbl>
              <a:tblPr/>
              <a:tblGrid>
                <a:gridCol w="7421948">
                  <a:extLst>
                    <a:ext uri="{9D8B030D-6E8A-4147-A177-3AD203B41FA5}">
                      <a16:colId xmlns:a16="http://schemas.microsoft.com/office/drawing/2014/main" val="3476923658"/>
                    </a:ext>
                  </a:extLst>
                </a:gridCol>
                <a:gridCol w="2163607">
                  <a:extLst>
                    <a:ext uri="{9D8B030D-6E8A-4147-A177-3AD203B41FA5}">
                      <a16:colId xmlns:a16="http://schemas.microsoft.com/office/drawing/2014/main" val="4215659052"/>
                    </a:ext>
                  </a:extLst>
                </a:gridCol>
                <a:gridCol w="2657245">
                  <a:extLst>
                    <a:ext uri="{9D8B030D-6E8A-4147-A177-3AD203B41FA5}">
                      <a16:colId xmlns:a16="http://schemas.microsoft.com/office/drawing/2014/main" val="2318538782"/>
                    </a:ext>
                  </a:extLst>
                </a:gridCol>
              </a:tblGrid>
              <a:tr h="204037">
                <a:tc>
                  <a:txBody>
                    <a:bodyPr/>
                    <a:lstStyle/>
                    <a:p>
                      <a:pPr algn="l" fontAlgn="t"/>
                      <a:r>
                        <a:rPr lang="en-US" sz="1000" b="1" dirty="0">
                          <a:solidFill>
                            <a:srgbClr val="FFFFFF"/>
                          </a:solidFill>
                          <a:effectLst/>
                          <a:latin typeface="open_sansregular"/>
                        </a:rPr>
                        <a:t>CORE Site</a:t>
                      </a:r>
                      <a:endParaRPr lang="en-US" sz="1000" b="0" dirty="0">
                        <a:solidFill>
                          <a:srgbClr val="FFFFFF"/>
                        </a:solidFill>
                        <a:effectLst/>
                        <a:latin typeface="open_sansregular"/>
                      </a:endParaRPr>
                    </a:p>
                  </a:txBody>
                  <a:tcPr marL="1534" marR="1534" marT="2148" marB="1841">
                    <a:lnL>
                      <a:noFill/>
                    </a:lnL>
                    <a:lnR>
                      <a:noFill/>
                    </a:lnR>
                    <a:lnT>
                      <a:noFill/>
                    </a:lnT>
                    <a:lnB>
                      <a:noFill/>
                    </a:lnB>
                    <a:solidFill>
                      <a:srgbClr val="005594"/>
                    </a:solidFill>
                  </a:tcPr>
                </a:tc>
                <a:tc>
                  <a:txBody>
                    <a:bodyPr/>
                    <a:lstStyle/>
                    <a:p>
                      <a:pPr algn="l" fontAlgn="t"/>
                      <a:r>
                        <a:rPr lang="en-US" sz="1000" b="1" dirty="0">
                          <a:solidFill>
                            <a:srgbClr val="FFFFFF"/>
                          </a:solidFill>
                          <a:effectLst/>
                          <a:latin typeface="open_sansregular"/>
                        </a:rPr>
                        <a:t>Outpatient Program</a:t>
                      </a:r>
                      <a:endParaRPr lang="en-US" sz="1000" b="0" dirty="0">
                        <a:solidFill>
                          <a:srgbClr val="FFFFFF"/>
                        </a:solidFill>
                        <a:effectLst/>
                        <a:latin typeface="open_sansregular"/>
                      </a:endParaRPr>
                    </a:p>
                  </a:txBody>
                  <a:tcPr marL="1534" marR="1534" marT="2148" marB="1841">
                    <a:lnL>
                      <a:noFill/>
                    </a:lnL>
                    <a:lnR>
                      <a:noFill/>
                    </a:lnR>
                    <a:lnT>
                      <a:noFill/>
                    </a:lnT>
                    <a:lnB>
                      <a:noFill/>
                    </a:lnB>
                    <a:solidFill>
                      <a:srgbClr val="005594"/>
                    </a:solidFill>
                  </a:tcPr>
                </a:tc>
                <a:tc>
                  <a:txBody>
                    <a:bodyPr/>
                    <a:lstStyle/>
                    <a:p>
                      <a:pPr algn="l" fontAlgn="t"/>
                      <a:r>
                        <a:rPr lang="en-US" sz="1000" b="1" dirty="0">
                          <a:solidFill>
                            <a:srgbClr val="FFFFFF"/>
                          </a:solidFill>
                          <a:effectLst/>
                          <a:latin typeface="open_sansregular"/>
                        </a:rPr>
                        <a:t>Com</a:t>
                      </a:r>
                      <a:r>
                        <a:rPr lang="en-US" sz="1000" b="1" baseline="0" dirty="0">
                          <a:solidFill>
                            <a:srgbClr val="FFFFFF"/>
                          </a:solidFill>
                          <a:effectLst/>
                          <a:latin typeface="open_sansregular"/>
                        </a:rPr>
                        <a:t>munity</a:t>
                      </a:r>
                      <a:r>
                        <a:rPr lang="en-US" sz="1000" b="1" dirty="0">
                          <a:solidFill>
                            <a:srgbClr val="FFFFFF"/>
                          </a:solidFill>
                          <a:effectLst/>
                          <a:latin typeface="open_sansregular"/>
                        </a:rPr>
                        <a:t> Wellness Center​</a:t>
                      </a:r>
                      <a:endParaRPr lang="en-US" sz="1000" b="0" dirty="0">
                        <a:solidFill>
                          <a:srgbClr val="FFFFFF"/>
                        </a:solidFill>
                        <a:effectLst/>
                        <a:latin typeface="open_sansregular"/>
                      </a:endParaRPr>
                    </a:p>
                  </a:txBody>
                  <a:tcPr marL="1534" marR="1534" marT="2148" marB="1841">
                    <a:lnL>
                      <a:noFill/>
                    </a:lnL>
                    <a:lnR>
                      <a:noFill/>
                    </a:lnR>
                    <a:lnT>
                      <a:noFill/>
                    </a:lnT>
                    <a:lnB>
                      <a:noFill/>
                    </a:lnB>
                    <a:solidFill>
                      <a:srgbClr val="005594"/>
                    </a:solidFill>
                  </a:tcPr>
                </a:tc>
                <a:extLst>
                  <a:ext uri="{0D108BD9-81ED-4DB2-BD59-A6C34878D82A}">
                    <a16:rowId xmlns:a16="http://schemas.microsoft.com/office/drawing/2014/main" val="1748827434"/>
                  </a:ext>
                </a:extLst>
              </a:tr>
              <a:tr h="506968">
                <a:tc>
                  <a:txBody>
                    <a:bodyPr/>
                    <a:lstStyle/>
                    <a:p>
                      <a:pPr rtl="0" fontAlgn="t"/>
                      <a:r>
                        <a:rPr lang="en-US" sz="1000" b="1" i="0" u="none" strike="noStrike" dirty="0">
                          <a:effectLst/>
                          <a:latin typeface="open_sansbold"/>
                        </a:rPr>
                        <a:t>1.</a:t>
                      </a:r>
                      <a:r>
                        <a:rPr lang="en-US" sz="1000" b="0" i="0" u="none" strike="noStrike" dirty="0">
                          <a:effectLst/>
                          <a:latin typeface="Helvetica Neue"/>
                        </a:rPr>
                        <a:t>       </a:t>
                      </a:r>
                      <a:r>
                        <a:rPr lang="en-US" sz="1000" b="1" i="0" u="none" strike="noStrike" dirty="0">
                          <a:effectLst/>
                          <a:latin typeface="open_sansbold"/>
                        </a:rPr>
                        <a:t>El </a:t>
                      </a:r>
                      <a:r>
                        <a:rPr lang="en-US" sz="1000" b="1" i="0" u="none" strike="noStrike" dirty="0" err="1">
                          <a:effectLst/>
                          <a:latin typeface="open_sansbold"/>
                        </a:rPr>
                        <a:t>Hogar</a:t>
                      </a:r>
                      <a:r>
                        <a:rPr lang="en-US" sz="1000" b="1" i="0" u="none" strike="noStrike" dirty="0">
                          <a:effectLst/>
                          <a:latin typeface="open_sansbold"/>
                        </a:rPr>
                        <a:t> </a:t>
                      </a:r>
                      <a:r>
                        <a:rPr lang="en-US" sz="1000" b="1" i="1" u="none" strike="noStrike" dirty="0">
                          <a:effectLst/>
                          <a:latin typeface="open_sansbold"/>
                        </a:rPr>
                        <a:t>CORE</a:t>
                      </a:r>
                      <a:r>
                        <a:rPr lang="en-US" sz="1000" b="1" i="0" u="none" strike="noStrike" dirty="0">
                          <a:effectLst/>
                          <a:latin typeface="open_sansbold"/>
                        </a:rPr>
                        <a:t> </a:t>
                      </a:r>
                      <a:r>
                        <a:rPr lang="en-US" sz="1000" b="1" i="1" u="none" strike="noStrike" dirty="0">
                          <a:effectLst/>
                          <a:latin typeface="open_sansbold"/>
                        </a:rPr>
                        <a:t>Mariposa </a:t>
                      </a:r>
                      <a:endParaRPr lang="en-US" sz="1000" b="0" i="0" u="none" strike="noStrike" dirty="0">
                        <a:effectLst/>
                        <a:latin typeface="Helvetica Neue"/>
                      </a:endParaRPr>
                    </a:p>
                    <a:p>
                      <a:pPr rtl="0" fontAlgn="t"/>
                      <a:r>
                        <a:rPr lang="en-US" sz="1000" b="0" i="0" u="none" strike="noStrike" dirty="0">
                          <a:effectLst/>
                          <a:latin typeface="Helvetica Neue"/>
                        </a:rPr>
                        <a:t>600 </a:t>
                      </a:r>
                      <a:r>
                        <a:rPr lang="en-US" sz="1000" b="0" i="0" u="none" strike="noStrike" dirty="0" err="1">
                          <a:effectLst/>
                          <a:latin typeface="Helvetica Neue"/>
                        </a:rPr>
                        <a:t>Bercut</a:t>
                      </a:r>
                      <a:r>
                        <a:rPr lang="en-US" sz="1000" b="0" i="0" u="none" strike="noStrike" dirty="0">
                          <a:effectLst/>
                          <a:latin typeface="Helvetica Neue"/>
                        </a:rPr>
                        <a:t> </a:t>
                      </a:r>
                      <a:r>
                        <a:rPr lang="en-US" sz="1000" b="0" i="0" u="none" strike="noStrike" dirty="0" err="1">
                          <a:effectLst/>
                          <a:latin typeface="Helvetica Neue"/>
                        </a:rPr>
                        <a:t>Dr</a:t>
                      </a:r>
                      <a:r>
                        <a:rPr lang="en-US" sz="1000" b="0" i="0" u="none" strike="noStrike" dirty="0">
                          <a:effectLst/>
                          <a:latin typeface="Helvetica Neue"/>
                        </a:rPr>
                        <a:t>, Sacramento, CA 95811</a:t>
                      </a:r>
                      <a:br>
                        <a:rPr lang="en-US" sz="1000" b="0" i="0" u="none" strike="noStrike" dirty="0">
                          <a:effectLst/>
                          <a:latin typeface="Helvetica Neue"/>
                        </a:rPr>
                      </a:br>
                      <a:r>
                        <a:rPr lang="en-US" sz="1000" b="0" i="0" u="none" strike="noStrike" dirty="0">
                          <a:effectLst/>
                          <a:latin typeface="Helvetica Neue"/>
                        </a:rPr>
                        <a:t>Phone: 916-440-1500/ Fax: 916-440-1514</a:t>
                      </a:r>
                    </a:p>
                  </a:txBody>
                  <a:tcPr marL="1534" marR="1534" marT="2148" marB="1841">
                    <a:lnL>
                      <a:noFill/>
                    </a:lnL>
                    <a:lnR>
                      <a:noFill/>
                    </a:lnR>
                    <a:lnT>
                      <a:noFill/>
                    </a:lnT>
                    <a:lnB>
                      <a:noFill/>
                    </a:lnB>
                    <a:solidFill>
                      <a:srgbClr val="C0E4FF"/>
                    </a:solidFill>
                  </a:tcPr>
                </a:tc>
                <a:tc>
                  <a:txBody>
                    <a:bodyPr/>
                    <a:lstStyle/>
                    <a:p>
                      <a:pPr fontAlgn="t"/>
                      <a:r>
                        <a:rPr lang="en-US" sz="1000" b="1">
                          <a:effectLst/>
                          <a:latin typeface="open_sansregular"/>
                        </a:rPr>
                        <a:t>Open</a:t>
                      </a:r>
                      <a:endParaRPr lang="en-US" sz="1000">
                        <a:effectLst/>
                        <a:latin typeface="open_sansregular"/>
                      </a:endParaRPr>
                    </a:p>
                  </a:txBody>
                  <a:tcPr marL="1534" marR="1534" marT="2148" marB="1841">
                    <a:lnL>
                      <a:noFill/>
                    </a:lnL>
                    <a:lnR>
                      <a:noFill/>
                    </a:lnR>
                    <a:lnT>
                      <a:noFill/>
                    </a:lnT>
                    <a:lnB>
                      <a:noFill/>
                    </a:lnB>
                    <a:solidFill>
                      <a:srgbClr val="C0E4FF"/>
                    </a:solidFill>
                  </a:tcPr>
                </a:tc>
                <a:tc>
                  <a:txBody>
                    <a:bodyPr/>
                    <a:lstStyle/>
                    <a:p>
                      <a:pPr fontAlgn="t"/>
                      <a:r>
                        <a:rPr lang="en-US" sz="1000" b="1" dirty="0">
                          <a:effectLst/>
                          <a:latin typeface="open_sansregular"/>
                        </a:rPr>
                        <a:t>Open</a:t>
                      </a:r>
                      <a:br>
                        <a:rPr lang="en-US" sz="1000" dirty="0">
                          <a:effectLst/>
                          <a:latin typeface="open_sansregular"/>
                        </a:rPr>
                      </a:br>
                      <a:r>
                        <a:rPr lang="en-US" sz="1000" dirty="0">
                          <a:effectLst/>
                          <a:latin typeface="open_sansregular"/>
                        </a:rPr>
                        <a:t>Mariposa Group Calendar: </a:t>
                      </a:r>
                      <a:r>
                        <a:rPr lang="en-US" sz="1000" b="0" u="sng" dirty="0">
                          <a:solidFill>
                            <a:srgbClr val="1F5B83"/>
                          </a:solidFill>
                          <a:effectLst/>
                          <a:latin typeface="open_sansregular"/>
                          <a:hlinkClick r:id="rId2"/>
                        </a:rPr>
                        <a:t>Click Here​</a:t>
                      </a:r>
                      <a:endParaRPr lang="en-US" sz="1000" dirty="0">
                        <a:effectLst/>
                        <a:latin typeface="open_sansregular"/>
                      </a:endParaRPr>
                    </a:p>
                  </a:txBody>
                  <a:tcPr marL="1534" marR="1534" marT="2148" marB="1841">
                    <a:lnL>
                      <a:noFill/>
                    </a:lnL>
                    <a:lnR>
                      <a:noFill/>
                    </a:lnR>
                    <a:lnT>
                      <a:noFill/>
                    </a:lnT>
                    <a:lnB>
                      <a:noFill/>
                    </a:lnB>
                    <a:solidFill>
                      <a:srgbClr val="C0E4FF"/>
                    </a:solidFill>
                  </a:tcPr>
                </a:tc>
                <a:extLst>
                  <a:ext uri="{0D108BD9-81ED-4DB2-BD59-A6C34878D82A}">
                    <a16:rowId xmlns:a16="http://schemas.microsoft.com/office/drawing/2014/main" val="1407777198"/>
                  </a:ext>
                </a:extLst>
              </a:tr>
              <a:tr h="506968">
                <a:tc>
                  <a:txBody>
                    <a:bodyPr/>
                    <a:lstStyle/>
                    <a:p>
                      <a:pPr fontAlgn="t"/>
                      <a:r>
                        <a:rPr lang="en-US" sz="1000" b="1" i="0" u="none" strike="noStrike" dirty="0">
                          <a:effectLst/>
                          <a:latin typeface="open_sansbold"/>
                        </a:rPr>
                        <a:t>2.</a:t>
                      </a:r>
                      <a:r>
                        <a:rPr lang="en-US" sz="1000" b="0" i="0" u="none" strike="noStrike" dirty="0">
                          <a:effectLst/>
                          <a:latin typeface="Helvetica Neue"/>
                        </a:rPr>
                        <a:t>       </a:t>
                      </a:r>
                      <a:r>
                        <a:rPr lang="en-US" sz="1000" b="1" i="0" u="none" strike="noStrike" dirty="0">
                          <a:effectLst/>
                          <a:latin typeface="open_sansbold"/>
                        </a:rPr>
                        <a:t>Turning Point </a:t>
                      </a:r>
                      <a:r>
                        <a:rPr lang="en-US" sz="1000" b="1" i="1" u="none" strike="noStrike" dirty="0">
                          <a:effectLst/>
                          <a:latin typeface="open_sansbold"/>
                        </a:rPr>
                        <a:t>CORE Rosin</a:t>
                      </a:r>
                      <a:endParaRPr lang="en-US" sz="1000" b="0" i="0" u="none" strike="noStrike" dirty="0">
                        <a:effectLst/>
                        <a:latin typeface="Helvetica Neue"/>
                      </a:endParaRPr>
                    </a:p>
                    <a:p>
                      <a:pPr fontAlgn="t"/>
                      <a:r>
                        <a:rPr lang="en-US" sz="1000" b="0" i="0" u="none" strike="noStrike" dirty="0">
                          <a:effectLst/>
                          <a:latin typeface="Helvetica Neue"/>
                        </a:rPr>
                        <a:t>3810 Rosin Ct, Suite 170, Sacramento. CA 95834</a:t>
                      </a:r>
                    </a:p>
                    <a:p>
                      <a:pPr fontAlgn="t"/>
                      <a:r>
                        <a:rPr lang="en-US" sz="1000" b="0" i="0" u="none" strike="noStrike" dirty="0">
                          <a:effectLst/>
                          <a:latin typeface="Helvetica Neue"/>
                        </a:rPr>
                        <a:t>Phone: 916-567-4222/ Fax: 916-567-4220</a:t>
                      </a:r>
                    </a:p>
                  </a:txBody>
                  <a:tcPr marL="1534" marR="1534" marT="2148" marB="1841">
                    <a:lnL>
                      <a:noFill/>
                    </a:lnL>
                    <a:lnR>
                      <a:noFill/>
                    </a:lnR>
                    <a:lnT>
                      <a:noFill/>
                    </a:lnT>
                    <a:lnB>
                      <a:noFill/>
                    </a:lnB>
                    <a:solidFill>
                      <a:srgbClr val="FFFFFF"/>
                    </a:solidFill>
                  </a:tcPr>
                </a:tc>
                <a:tc>
                  <a:txBody>
                    <a:bodyPr/>
                    <a:lstStyle/>
                    <a:p>
                      <a:pPr fontAlgn="t"/>
                      <a:r>
                        <a:rPr lang="en-US" sz="1000" b="1" dirty="0">
                          <a:effectLst/>
                          <a:latin typeface="open_sansregular"/>
                        </a:rPr>
                        <a:t>Open</a:t>
                      </a:r>
                      <a:endParaRPr lang="en-US" sz="1000" dirty="0">
                        <a:effectLst/>
                        <a:latin typeface="open_sansregular"/>
                      </a:endParaRPr>
                    </a:p>
                  </a:txBody>
                  <a:tcPr marL="1534" marR="1534" marT="2148" marB="1841">
                    <a:lnL>
                      <a:noFill/>
                    </a:lnL>
                    <a:lnR>
                      <a:noFill/>
                    </a:lnR>
                    <a:lnT>
                      <a:noFill/>
                    </a:lnT>
                    <a:lnB>
                      <a:noFill/>
                    </a:lnB>
                    <a:solidFill>
                      <a:srgbClr val="FFFFFF"/>
                    </a:solidFill>
                  </a:tcPr>
                </a:tc>
                <a:tc>
                  <a:txBody>
                    <a:bodyPr/>
                    <a:lstStyle/>
                    <a:p>
                      <a:pPr fontAlgn="t"/>
                      <a:r>
                        <a:rPr lang="en-US" sz="1000" b="1" dirty="0">
                          <a:effectLst/>
                          <a:latin typeface="open_sansregular"/>
                        </a:rPr>
                        <a:t>Open</a:t>
                      </a:r>
                      <a:br>
                        <a:rPr lang="en-US" sz="1000" dirty="0">
                          <a:effectLst/>
                          <a:latin typeface="open_sansregular"/>
                        </a:rPr>
                      </a:br>
                      <a:r>
                        <a:rPr lang="en-US" sz="1000" dirty="0">
                          <a:effectLst/>
                          <a:latin typeface="open_sansregular"/>
                        </a:rPr>
                        <a:t>Rosin Group Calendar and Catalog: </a:t>
                      </a:r>
                      <a:r>
                        <a:rPr lang="en-US" sz="1000" b="0" u="sng" dirty="0">
                          <a:solidFill>
                            <a:srgbClr val="1F5B83"/>
                          </a:solidFill>
                          <a:effectLst/>
                          <a:latin typeface="open_sansregular"/>
                          <a:hlinkClick r:id="rId3"/>
                        </a:rPr>
                        <a:t>Click Here​</a:t>
                      </a:r>
                      <a:br>
                        <a:rPr lang="en-US" sz="1000" dirty="0">
                          <a:effectLst/>
                          <a:latin typeface="open_sansregular"/>
                        </a:rPr>
                      </a:br>
                      <a:endParaRPr lang="en-US" sz="1000" dirty="0">
                        <a:effectLst/>
                        <a:latin typeface="open_sansregular"/>
                      </a:endParaRPr>
                    </a:p>
                  </a:txBody>
                  <a:tcPr marL="1534" marR="1534" marT="2148" marB="1841">
                    <a:lnL>
                      <a:noFill/>
                    </a:lnL>
                    <a:lnR>
                      <a:noFill/>
                    </a:lnR>
                    <a:lnT>
                      <a:noFill/>
                    </a:lnT>
                    <a:lnB>
                      <a:noFill/>
                    </a:lnB>
                    <a:solidFill>
                      <a:srgbClr val="FFFFFF"/>
                    </a:solidFill>
                  </a:tcPr>
                </a:tc>
                <a:extLst>
                  <a:ext uri="{0D108BD9-81ED-4DB2-BD59-A6C34878D82A}">
                    <a16:rowId xmlns:a16="http://schemas.microsoft.com/office/drawing/2014/main" val="272286288"/>
                  </a:ext>
                </a:extLst>
              </a:tr>
              <a:tr h="506968">
                <a:tc>
                  <a:txBody>
                    <a:bodyPr/>
                    <a:lstStyle/>
                    <a:p>
                      <a:pPr fontAlgn="t"/>
                      <a:r>
                        <a:rPr lang="en-US" sz="1000" b="1" i="0" u="none" strike="noStrike" dirty="0">
                          <a:effectLst/>
                          <a:latin typeface="open_sansbold"/>
                        </a:rPr>
                        <a:t>3.</a:t>
                      </a:r>
                      <a:r>
                        <a:rPr lang="en-US" sz="1000" b="0" i="0" u="none" strike="noStrike" dirty="0">
                          <a:effectLst/>
                          <a:latin typeface="Helvetica Neue"/>
                        </a:rPr>
                        <a:t>       </a:t>
                      </a:r>
                      <a:r>
                        <a:rPr lang="en-US" sz="1000" b="1" i="0" u="none" strike="noStrike" dirty="0">
                          <a:effectLst/>
                          <a:latin typeface="open_sansbold"/>
                        </a:rPr>
                        <a:t>Turning Point </a:t>
                      </a:r>
                      <a:r>
                        <a:rPr lang="en-US" sz="1000" b="1" i="1" u="none" strike="noStrike" dirty="0">
                          <a:effectLst/>
                          <a:latin typeface="open_sansbold"/>
                        </a:rPr>
                        <a:t>CORE Madison</a:t>
                      </a:r>
                      <a:endParaRPr lang="en-US" sz="1000" b="0" i="0" u="none" strike="noStrike" dirty="0">
                        <a:effectLst/>
                        <a:latin typeface="Helvetica Neue"/>
                      </a:endParaRPr>
                    </a:p>
                    <a:p>
                      <a:pPr fontAlgn="t"/>
                      <a:r>
                        <a:rPr lang="en-US" sz="1000" b="0" i="0" u="none" strike="noStrike" dirty="0">
                          <a:effectLst/>
                          <a:latin typeface="Helvetica Neue"/>
                        </a:rPr>
                        <a:t>3628 Madison Ave, Suite 6, North Highlands, CA 95660</a:t>
                      </a:r>
                    </a:p>
                    <a:p>
                      <a:pPr fontAlgn="t"/>
                      <a:r>
                        <a:rPr lang="en-US" sz="1000" b="0" i="0" u="none" strike="noStrike" dirty="0">
                          <a:effectLst/>
                          <a:latin typeface="Helvetica Neue"/>
                        </a:rPr>
                        <a:t>Phone: 916-388-3231/ Fax: 916-388-3232</a:t>
                      </a:r>
                    </a:p>
                  </a:txBody>
                  <a:tcPr marL="1534" marR="1534" marT="2148" marB="1841">
                    <a:lnL>
                      <a:noFill/>
                    </a:lnL>
                    <a:lnR>
                      <a:noFill/>
                    </a:lnR>
                    <a:lnT>
                      <a:noFill/>
                    </a:lnT>
                    <a:lnB>
                      <a:noFill/>
                    </a:lnB>
                    <a:solidFill>
                      <a:srgbClr val="C0E4FF"/>
                    </a:solidFill>
                  </a:tcPr>
                </a:tc>
                <a:tc>
                  <a:txBody>
                    <a:bodyPr/>
                    <a:lstStyle/>
                    <a:p>
                      <a:pPr fontAlgn="t"/>
                      <a:r>
                        <a:rPr lang="en-US" sz="1000" b="1" dirty="0">
                          <a:effectLst/>
                          <a:latin typeface="open_sansregular"/>
                        </a:rPr>
                        <a:t>Open</a:t>
                      </a:r>
                      <a:endParaRPr lang="en-US" sz="1000" dirty="0">
                        <a:effectLst/>
                        <a:latin typeface="open_sansregular"/>
                      </a:endParaRPr>
                    </a:p>
                  </a:txBody>
                  <a:tcPr marL="1534" marR="1534" marT="2148" marB="1841">
                    <a:lnL>
                      <a:noFill/>
                    </a:lnL>
                    <a:lnR>
                      <a:noFill/>
                    </a:lnR>
                    <a:lnT>
                      <a:noFill/>
                    </a:lnT>
                    <a:lnB>
                      <a:noFill/>
                    </a:lnB>
                    <a:solidFill>
                      <a:srgbClr val="C0E4FF"/>
                    </a:solidFill>
                  </a:tcPr>
                </a:tc>
                <a:tc>
                  <a:txBody>
                    <a:bodyPr/>
                    <a:lstStyle/>
                    <a:p>
                      <a:pPr fontAlgn="t"/>
                      <a:r>
                        <a:rPr lang="en-US" sz="1000" b="1" dirty="0">
                          <a:effectLst/>
                          <a:latin typeface="open_sansregular"/>
                        </a:rPr>
                        <a:t>Open</a:t>
                      </a:r>
                      <a:br>
                        <a:rPr lang="en-US" sz="1000" dirty="0">
                          <a:effectLst/>
                          <a:latin typeface="open_sansregular"/>
                        </a:rPr>
                      </a:br>
                      <a:r>
                        <a:rPr lang="en-US" sz="1000" dirty="0">
                          <a:effectLst/>
                          <a:latin typeface="open_sansregular"/>
                        </a:rPr>
                        <a:t>Madison Group Calendar and Catalog: </a:t>
                      </a:r>
                      <a:r>
                        <a:rPr lang="en-US" sz="1000" b="0" u="sng" dirty="0" err="1">
                          <a:solidFill>
                            <a:srgbClr val="1F5B83"/>
                          </a:solidFill>
                          <a:effectLst/>
                          <a:latin typeface="open_sansregular"/>
                          <a:hlinkClick r:id="rId3"/>
                        </a:rPr>
                        <a:t>Clic</a:t>
                      </a:r>
                      <a:r>
                        <a:rPr lang="en-US" sz="1000" b="0" u="sng" dirty="0">
                          <a:solidFill>
                            <a:srgbClr val="1F5B83"/>
                          </a:solidFill>
                          <a:effectLst/>
                          <a:latin typeface="open_sansregular"/>
                          <a:hlinkClick r:id="rId3"/>
                        </a:rPr>
                        <a:t>​k Here​</a:t>
                      </a:r>
                      <a:endParaRPr lang="en-US" sz="1000" dirty="0">
                        <a:effectLst/>
                        <a:latin typeface="open_sansregular"/>
                      </a:endParaRPr>
                    </a:p>
                  </a:txBody>
                  <a:tcPr marL="1534" marR="1534" marT="2148" marB="1841">
                    <a:lnL>
                      <a:noFill/>
                    </a:lnL>
                    <a:lnR>
                      <a:noFill/>
                    </a:lnR>
                    <a:lnT>
                      <a:noFill/>
                    </a:lnT>
                    <a:lnB>
                      <a:noFill/>
                    </a:lnB>
                    <a:solidFill>
                      <a:srgbClr val="C0E4FF"/>
                    </a:solidFill>
                  </a:tcPr>
                </a:tc>
                <a:extLst>
                  <a:ext uri="{0D108BD9-81ED-4DB2-BD59-A6C34878D82A}">
                    <a16:rowId xmlns:a16="http://schemas.microsoft.com/office/drawing/2014/main" val="2945625688"/>
                  </a:ext>
                </a:extLst>
              </a:tr>
              <a:tr h="630913">
                <a:tc>
                  <a:txBody>
                    <a:bodyPr/>
                    <a:lstStyle/>
                    <a:p>
                      <a:pPr fontAlgn="t"/>
                      <a:r>
                        <a:rPr lang="en-US" sz="1000" b="1" i="0" u="none" strike="noStrike" dirty="0">
                          <a:effectLst/>
                          <a:latin typeface="open_sansbold"/>
                        </a:rPr>
                        <a:t>4.</a:t>
                      </a:r>
                      <a:r>
                        <a:rPr lang="en-US" sz="1000" b="0" i="0" u="none" strike="noStrike" dirty="0">
                          <a:effectLst/>
                          <a:latin typeface="Helvetica Neue"/>
                        </a:rPr>
                        <a:t>       </a:t>
                      </a:r>
                      <a:r>
                        <a:rPr lang="en-US" sz="1000" b="1" i="0" u="none" strike="noStrike" dirty="0">
                          <a:effectLst/>
                          <a:latin typeface="open_sansbold"/>
                        </a:rPr>
                        <a:t>El </a:t>
                      </a:r>
                      <a:r>
                        <a:rPr lang="en-US" sz="1000" b="1" i="0" u="none" strike="noStrike" dirty="0" err="1">
                          <a:effectLst/>
                          <a:latin typeface="open_sansbold"/>
                        </a:rPr>
                        <a:t>Hogar</a:t>
                      </a:r>
                      <a:r>
                        <a:rPr lang="en-US" sz="1000" b="1" i="0" u="none" strike="noStrike" dirty="0">
                          <a:effectLst/>
                          <a:latin typeface="open_sansbold"/>
                        </a:rPr>
                        <a:t> </a:t>
                      </a:r>
                      <a:r>
                        <a:rPr lang="en-US" sz="1000" b="1" i="1" u="none" strike="noStrike" dirty="0">
                          <a:effectLst/>
                          <a:latin typeface="open_sansbold"/>
                        </a:rPr>
                        <a:t>CORE Marigold​</a:t>
                      </a:r>
                      <a:endParaRPr lang="en-US" sz="1000" b="0" i="0" u="none" strike="noStrike" dirty="0">
                        <a:effectLst/>
                        <a:latin typeface="Helvetica Neue"/>
                      </a:endParaRPr>
                    </a:p>
                    <a:p>
                      <a:pPr fontAlgn="t"/>
                      <a:r>
                        <a:rPr lang="en-US" sz="1000" b="0" i="0" u="none" strike="noStrike" dirty="0">
                          <a:effectLst/>
                          <a:latin typeface="Helvetica Neue"/>
                        </a:rPr>
                        <a:t>Outpatient Program: </a:t>
                      </a:r>
                      <a:r>
                        <a:rPr lang="en-US" sz="1000" b="0" i="0" u="none" strike="noStrike" dirty="0">
                          <a:effectLst/>
                          <a:latin typeface="helvetica neue"/>
                        </a:rPr>
                        <a:t>8421 Auburn Blvd, Suite 164, Citrus Heights, CA 95610</a:t>
                      </a:r>
                      <a:endParaRPr lang="en-US" sz="1000" b="0" i="0" u="none" strike="noStrike" dirty="0">
                        <a:effectLst/>
                        <a:latin typeface="Helvetica Neue"/>
                      </a:endParaRPr>
                    </a:p>
                    <a:p>
                      <a:pPr fontAlgn="t"/>
                      <a:r>
                        <a:rPr lang="en-US" sz="1000" b="0" i="0" u="none" strike="noStrike" dirty="0">
                          <a:effectLst/>
                          <a:latin typeface="Helvetica Neue"/>
                        </a:rPr>
                        <a:t>Community Wellness Center: </a:t>
                      </a:r>
                      <a:r>
                        <a:rPr lang="en-US" sz="1000" b="0" i="0" u="none" strike="noStrike" dirty="0">
                          <a:effectLst/>
                          <a:latin typeface="helvetica neue"/>
                        </a:rPr>
                        <a:t>8421 Auburn Blvd, Suite 162, Citrus Heights, CA 95610</a:t>
                      </a:r>
                      <a:r>
                        <a:rPr lang="en-US" sz="1000" b="0" i="0" u="none" strike="noStrike" dirty="0">
                          <a:effectLst/>
                          <a:latin typeface="Helvetica Neue"/>
                        </a:rPr>
                        <a:t>​</a:t>
                      </a:r>
                      <a:br>
                        <a:rPr lang="en-US" sz="1000" b="0" i="0" u="none" strike="noStrike" dirty="0">
                          <a:effectLst/>
                          <a:latin typeface="Helvetica Neue"/>
                        </a:rPr>
                      </a:br>
                      <a:r>
                        <a:rPr lang="en-US" sz="1000" b="0" i="0" u="none" strike="noStrike" dirty="0">
                          <a:effectLst/>
                          <a:latin typeface="Helvetica Neue"/>
                        </a:rPr>
                        <a:t>Phone: 916-441-3819/ Fax: 916-441-6377​</a:t>
                      </a:r>
                      <a:br>
                        <a:rPr lang="en-US" sz="1000" b="0" i="0" u="none" strike="noStrike" dirty="0">
                          <a:effectLst/>
                          <a:latin typeface="Helvetica Neue"/>
                        </a:rPr>
                      </a:br>
                      <a:endParaRPr lang="en-US" sz="1000" b="0" i="0" u="none" strike="noStrike" dirty="0">
                        <a:effectLst/>
                        <a:latin typeface="Helvetica Neue"/>
                      </a:endParaRPr>
                    </a:p>
                  </a:txBody>
                  <a:tcPr marL="1534" marR="1534" marT="2148" marB="1841">
                    <a:lnL>
                      <a:noFill/>
                    </a:lnL>
                    <a:lnR>
                      <a:noFill/>
                    </a:lnR>
                    <a:lnT>
                      <a:noFill/>
                    </a:lnT>
                    <a:lnB>
                      <a:noFill/>
                    </a:lnB>
                    <a:solidFill>
                      <a:srgbClr val="FFFFFF"/>
                    </a:solidFill>
                  </a:tcPr>
                </a:tc>
                <a:tc>
                  <a:txBody>
                    <a:bodyPr/>
                    <a:lstStyle/>
                    <a:p>
                      <a:pPr fontAlgn="t"/>
                      <a:r>
                        <a:rPr lang="en-US" sz="1000" b="1" dirty="0">
                          <a:effectLst/>
                          <a:latin typeface="open_sansregular"/>
                        </a:rPr>
                        <a:t>Open</a:t>
                      </a:r>
                      <a:br>
                        <a:rPr lang="en-US" sz="1000" dirty="0">
                          <a:effectLst/>
                          <a:latin typeface="open_sansregular"/>
                        </a:rPr>
                      </a:br>
                      <a:endParaRPr lang="en-US" sz="1000" dirty="0">
                        <a:effectLst/>
                        <a:latin typeface="open_sansregular"/>
                      </a:endParaRPr>
                    </a:p>
                  </a:txBody>
                  <a:tcPr marL="1534" marR="1534" marT="2148" marB="1841">
                    <a:lnL>
                      <a:noFill/>
                    </a:lnL>
                    <a:lnR>
                      <a:noFill/>
                    </a:lnR>
                    <a:lnT>
                      <a:noFill/>
                    </a:lnT>
                    <a:lnB>
                      <a:noFill/>
                    </a:lnB>
                    <a:solidFill>
                      <a:srgbClr val="FFFFFF"/>
                    </a:solidFill>
                  </a:tcPr>
                </a:tc>
                <a:tc>
                  <a:txBody>
                    <a:bodyPr/>
                    <a:lstStyle/>
                    <a:p>
                      <a:pPr fontAlgn="t"/>
                      <a:r>
                        <a:rPr lang="en-US" sz="1000" b="1" dirty="0">
                          <a:effectLst/>
                          <a:latin typeface="open_sansregular"/>
                        </a:rPr>
                        <a:t>Open</a:t>
                      </a:r>
                      <a:br>
                        <a:rPr lang="en-US" sz="1000" dirty="0">
                          <a:effectLst/>
                          <a:latin typeface="open_sansregular"/>
                        </a:rPr>
                      </a:br>
                      <a:r>
                        <a:rPr lang="en-US" sz="1000" dirty="0">
                          <a:effectLst/>
                          <a:latin typeface="open_sansregular"/>
                        </a:rPr>
                        <a:t>Marigold Group Calendar:</a:t>
                      </a:r>
                      <a:br>
                        <a:rPr lang="en-US" sz="1000" dirty="0">
                          <a:effectLst/>
                          <a:latin typeface="open_sansregular"/>
                        </a:rPr>
                      </a:br>
                      <a:r>
                        <a:rPr lang="en-US" sz="1000" b="0" u="sng" dirty="0">
                          <a:solidFill>
                            <a:srgbClr val="1F5B83"/>
                          </a:solidFill>
                          <a:effectLst/>
                          <a:latin typeface="open_sansregular"/>
                          <a:hlinkClick r:id="rId2"/>
                        </a:rPr>
                        <a:t>Click Here​</a:t>
                      </a:r>
                      <a:endParaRPr lang="en-US" sz="1000" dirty="0">
                        <a:effectLst/>
                        <a:latin typeface="open_sansregular"/>
                      </a:endParaRPr>
                    </a:p>
                  </a:txBody>
                  <a:tcPr marL="1534" marR="1534" marT="2148" marB="1841">
                    <a:lnL>
                      <a:noFill/>
                    </a:lnL>
                    <a:lnR>
                      <a:noFill/>
                    </a:lnR>
                    <a:lnT>
                      <a:noFill/>
                    </a:lnT>
                    <a:lnB>
                      <a:noFill/>
                    </a:lnB>
                    <a:solidFill>
                      <a:srgbClr val="FFFFFF"/>
                    </a:solidFill>
                  </a:tcPr>
                </a:tc>
                <a:extLst>
                  <a:ext uri="{0D108BD9-81ED-4DB2-BD59-A6C34878D82A}">
                    <a16:rowId xmlns:a16="http://schemas.microsoft.com/office/drawing/2014/main" val="992289598"/>
                  </a:ext>
                </a:extLst>
              </a:tr>
              <a:tr h="506968">
                <a:tc>
                  <a:txBody>
                    <a:bodyPr/>
                    <a:lstStyle/>
                    <a:p>
                      <a:pPr fontAlgn="t"/>
                      <a:r>
                        <a:rPr lang="it-IT" sz="1000" b="1" i="0" u="none" strike="noStrike" dirty="0">
                          <a:effectLst/>
                          <a:latin typeface="open_sansbold"/>
                        </a:rPr>
                        <a:t>5.</a:t>
                      </a:r>
                      <a:r>
                        <a:rPr lang="it-IT" sz="1000" b="0" i="0" u="none" strike="noStrike" dirty="0">
                          <a:effectLst/>
                          <a:latin typeface="Helvetica Neue"/>
                        </a:rPr>
                        <a:t>       </a:t>
                      </a:r>
                      <a:r>
                        <a:rPr lang="it-IT" sz="1000" b="1" i="0" u="none" strike="noStrike" dirty="0">
                          <a:effectLst/>
                          <a:latin typeface="open_sansbold"/>
                        </a:rPr>
                        <a:t>Hope Cooperative </a:t>
                      </a:r>
                      <a:r>
                        <a:rPr lang="it-IT" sz="1000" b="1" i="1" u="none" strike="noStrike" dirty="0">
                          <a:effectLst/>
                          <a:latin typeface="open_sansbold"/>
                        </a:rPr>
                        <a:t>CORE Marconi</a:t>
                      </a:r>
                      <a:endParaRPr lang="it-IT" sz="1000" b="0" i="0" u="none" strike="noStrike" dirty="0">
                        <a:effectLst/>
                        <a:latin typeface="Helvetica Neue"/>
                      </a:endParaRPr>
                    </a:p>
                    <a:p>
                      <a:pPr fontAlgn="t"/>
                      <a:r>
                        <a:rPr lang="it-IT" sz="1000" b="0" i="0" u="none" strike="noStrike" dirty="0">
                          <a:effectLst/>
                          <a:latin typeface="Helvetica Neue"/>
                        </a:rPr>
                        <a:t>3737 Marconi Ave, Sacramento, CA 95821</a:t>
                      </a:r>
                    </a:p>
                    <a:p>
                      <a:pPr fontAlgn="t"/>
                      <a:r>
                        <a:rPr lang="it-IT" sz="1000" b="0" i="0" u="none" strike="noStrike" dirty="0">
                          <a:effectLst/>
                          <a:latin typeface="Helvetica Neue"/>
                        </a:rPr>
                        <a:t>Phone: 916-480-1801/ Fax: 916-480-1809</a:t>
                      </a:r>
                    </a:p>
                  </a:txBody>
                  <a:tcPr marL="1534" marR="1534" marT="2148" marB="1841">
                    <a:lnL>
                      <a:noFill/>
                    </a:lnL>
                    <a:lnR>
                      <a:noFill/>
                    </a:lnR>
                    <a:lnT>
                      <a:noFill/>
                    </a:lnT>
                    <a:lnB>
                      <a:noFill/>
                    </a:lnB>
                    <a:solidFill>
                      <a:srgbClr val="C0E4FF"/>
                    </a:solidFill>
                  </a:tcPr>
                </a:tc>
                <a:tc>
                  <a:txBody>
                    <a:bodyPr/>
                    <a:lstStyle/>
                    <a:p>
                      <a:pPr fontAlgn="t"/>
                      <a:r>
                        <a:rPr lang="en-US" sz="1000" b="1" dirty="0">
                          <a:effectLst/>
                          <a:latin typeface="open_sansregular"/>
                        </a:rPr>
                        <a:t>Open</a:t>
                      </a:r>
                      <a:endParaRPr lang="en-US" sz="1000" dirty="0">
                        <a:effectLst/>
                        <a:latin typeface="open_sansregular"/>
                      </a:endParaRPr>
                    </a:p>
                  </a:txBody>
                  <a:tcPr marL="1534" marR="1534" marT="2148" marB="1841">
                    <a:lnL>
                      <a:noFill/>
                    </a:lnL>
                    <a:lnR>
                      <a:noFill/>
                    </a:lnR>
                    <a:lnT>
                      <a:noFill/>
                    </a:lnT>
                    <a:lnB>
                      <a:noFill/>
                    </a:lnB>
                    <a:solidFill>
                      <a:srgbClr val="C0E4FF"/>
                    </a:solidFill>
                  </a:tcPr>
                </a:tc>
                <a:tc>
                  <a:txBody>
                    <a:bodyPr/>
                    <a:lstStyle/>
                    <a:p>
                      <a:pPr fontAlgn="t"/>
                      <a:r>
                        <a:rPr lang="en-US" sz="1000" b="1" dirty="0">
                          <a:effectLst/>
                          <a:latin typeface="open_sansregular"/>
                        </a:rPr>
                        <a:t>Open</a:t>
                      </a:r>
                      <a:br>
                        <a:rPr lang="en-US" sz="1000" dirty="0">
                          <a:effectLst/>
                          <a:latin typeface="open_sansregular"/>
                        </a:rPr>
                      </a:br>
                      <a:r>
                        <a:rPr lang="en-US" sz="1000" dirty="0">
                          <a:effectLst/>
                          <a:latin typeface="open_sansregular"/>
                        </a:rPr>
                        <a:t>Marconi Group Calendar: </a:t>
                      </a:r>
                      <a:r>
                        <a:rPr lang="en-US" sz="1000" b="0" u="sng" dirty="0">
                          <a:solidFill>
                            <a:srgbClr val="1F5B83"/>
                          </a:solidFill>
                          <a:effectLst/>
                          <a:latin typeface="open_sansregular"/>
                          <a:hlinkClick r:id="rId4"/>
                        </a:rPr>
                        <a:t>Click Here​</a:t>
                      </a:r>
                      <a:br>
                        <a:rPr lang="en-US" sz="1000" dirty="0">
                          <a:effectLst/>
                          <a:latin typeface="open_sansregular"/>
                        </a:rPr>
                      </a:br>
                      <a:endParaRPr lang="en-US" sz="1000" dirty="0">
                        <a:effectLst/>
                        <a:latin typeface="open_sansregular"/>
                      </a:endParaRPr>
                    </a:p>
                  </a:txBody>
                  <a:tcPr marL="1534" marR="1534" marT="2148" marB="1841">
                    <a:lnL>
                      <a:noFill/>
                    </a:lnL>
                    <a:lnR>
                      <a:noFill/>
                    </a:lnR>
                    <a:lnT>
                      <a:noFill/>
                    </a:lnT>
                    <a:lnB>
                      <a:noFill/>
                    </a:lnB>
                    <a:solidFill>
                      <a:srgbClr val="C0E4FF"/>
                    </a:solidFill>
                  </a:tcPr>
                </a:tc>
                <a:extLst>
                  <a:ext uri="{0D108BD9-81ED-4DB2-BD59-A6C34878D82A}">
                    <a16:rowId xmlns:a16="http://schemas.microsoft.com/office/drawing/2014/main" val="1104532094"/>
                  </a:ext>
                </a:extLst>
              </a:tr>
              <a:tr h="842022">
                <a:tc>
                  <a:txBody>
                    <a:bodyPr/>
                    <a:lstStyle/>
                    <a:p>
                      <a:pPr fontAlgn="t"/>
                      <a:r>
                        <a:rPr lang="en-US" sz="1000" b="1" i="0" u="none" strike="noStrike" dirty="0">
                          <a:effectLst/>
                          <a:latin typeface="open_sansbold"/>
                        </a:rPr>
                        <a:t>6.</a:t>
                      </a:r>
                      <a:r>
                        <a:rPr lang="en-US" sz="1000" b="0" i="0" u="none" strike="noStrike" dirty="0">
                          <a:effectLst/>
                          <a:latin typeface="Helvetica Neue"/>
                        </a:rPr>
                        <a:t>       </a:t>
                      </a:r>
                      <a:r>
                        <a:rPr lang="en-US" sz="1000" b="1" i="0" u="none" strike="noStrike" dirty="0">
                          <a:effectLst/>
                          <a:latin typeface="open_sansbold"/>
                        </a:rPr>
                        <a:t>Hope Cooperative </a:t>
                      </a:r>
                      <a:r>
                        <a:rPr lang="en-US" sz="1000" b="1" i="1" u="none" strike="noStrike" dirty="0">
                          <a:effectLst/>
                          <a:latin typeface="open_sansbold"/>
                        </a:rPr>
                        <a:t>CORE Howe</a:t>
                      </a:r>
                      <a:endParaRPr lang="en-US" sz="1000" b="0" i="0" u="none" strike="noStrike" dirty="0">
                        <a:effectLst/>
                        <a:latin typeface="Helvetica Neue"/>
                      </a:endParaRPr>
                    </a:p>
                    <a:p>
                      <a:pPr fontAlgn="t"/>
                      <a:r>
                        <a:rPr lang="en-US" sz="1000" b="1" i="0" u="none" strike="noStrike" dirty="0">
                          <a:effectLst/>
                          <a:latin typeface="open_sansbold"/>
                        </a:rPr>
                        <a:t>6a Temp. Site:</a:t>
                      </a:r>
                      <a:r>
                        <a:rPr lang="en-US" sz="1000" b="0" i="0" u="none" strike="noStrike" dirty="0">
                          <a:effectLst/>
                          <a:latin typeface="Helvetica Neue"/>
                        </a:rPr>
                        <a:t>  3727 Marconi, Sacramento, CA 95821</a:t>
                      </a:r>
                    </a:p>
                    <a:p>
                      <a:pPr fontAlgn="t"/>
                      <a:r>
                        <a:rPr lang="en-US" sz="1000" b="0" i="0" u="none" strike="noStrike" dirty="0">
                          <a:effectLst/>
                          <a:latin typeface="Helvetica Neue"/>
                        </a:rPr>
                        <a:t>Phone: 916-485-6500/ Fax: 916-485-6814</a:t>
                      </a:r>
                    </a:p>
                    <a:p>
                      <a:pPr fontAlgn="t"/>
                      <a:r>
                        <a:rPr lang="en-US" sz="1000" b="1" i="1" u="none" strike="noStrike" dirty="0">
                          <a:effectLst/>
                          <a:latin typeface="open_sansbold"/>
                        </a:rPr>
                        <a:t>6b </a:t>
                      </a:r>
                      <a:r>
                        <a:rPr lang="en-US" sz="1000" b="1" i="0" u="none" strike="noStrike" dirty="0">
                          <a:effectLst/>
                          <a:latin typeface="open_sansbold"/>
                        </a:rPr>
                        <a:t>Future Site:</a:t>
                      </a:r>
                      <a:r>
                        <a:rPr lang="en-US" sz="1000" b="0" i="1" u="none" strike="noStrike" dirty="0">
                          <a:effectLst/>
                          <a:latin typeface="Helvetica Neue"/>
                        </a:rPr>
                        <a:t> 650 Howe Ave Bldg. 300, Sacramento, CA 95825. Individuals opened to the temp. site will be notified by the provider as soon as the future site is ready.</a:t>
                      </a:r>
                      <a:endParaRPr lang="en-US" sz="1000" b="0" i="0" u="none" strike="noStrike" dirty="0">
                        <a:effectLst/>
                        <a:latin typeface="Helvetica Neue"/>
                      </a:endParaRPr>
                    </a:p>
                  </a:txBody>
                  <a:tcPr marL="1534" marR="1534" marT="2148" marB="1841">
                    <a:lnL>
                      <a:noFill/>
                    </a:lnL>
                    <a:lnR>
                      <a:noFill/>
                    </a:lnR>
                    <a:lnT>
                      <a:noFill/>
                    </a:lnT>
                    <a:lnB>
                      <a:noFill/>
                    </a:lnB>
                    <a:solidFill>
                      <a:srgbClr val="FFFFFF"/>
                    </a:solidFill>
                  </a:tcPr>
                </a:tc>
                <a:tc>
                  <a:txBody>
                    <a:bodyPr/>
                    <a:lstStyle/>
                    <a:p>
                      <a:pPr fontAlgn="t"/>
                      <a:r>
                        <a:rPr lang="en-US" sz="1000" b="1" dirty="0">
                          <a:effectLst/>
                          <a:latin typeface="open_sansregular"/>
                        </a:rPr>
                        <a:t>Open</a:t>
                      </a:r>
                      <a:endParaRPr lang="en-US" sz="1000" dirty="0">
                        <a:effectLst/>
                        <a:latin typeface="open_sansregular"/>
                      </a:endParaRPr>
                    </a:p>
                  </a:txBody>
                  <a:tcPr marL="1534" marR="1534" marT="2148" marB="1841">
                    <a:lnL>
                      <a:noFill/>
                    </a:lnL>
                    <a:lnR>
                      <a:noFill/>
                    </a:lnR>
                    <a:lnT>
                      <a:noFill/>
                    </a:lnT>
                    <a:lnB>
                      <a:noFill/>
                    </a:lnB>
                    <a:solidFill>
                      <a:srgbClr val="FFFFFF"/>
                    </a:solidFill>
                  </a:tcPr>
                </a:tc>
                <a:tc>
                  <a:txBody>
                    <a:bodyPr/>
                    <a:lstStyle/>
                    <a:p>
                      <a:pPr fontAlgn="t"/>
                      <a:r>
                        <a:rPr lang="en-US" sz="1000" i="1" dirty="0">
                          <a:effectLst/>
                          <a:latin typeface="open_sansregular"/>
                        </a:rPr>
                        <a:t>Not available at temp. site</a:t>
                      </a:r>
                      <a:endParaRPr lang="en-US" sz="1000" dirty="0">
                        <a:effectLst/>
                        <a:latin typeface="open_sansregular"/>
                      </a:endParaRPr>
                    </a:p>
                  </a:txBody>
                  <a:tcPr marL="1534" marR="1534" marT="2148" marB="1841">
                    <a:lnL>
                      <a:noFill/>
                    </a:lnL>
                    <a:lnR>
                      <a:noFill/>
                    </a:lnR>
                    <a:lnT>
                      <a:noFill/>
                    </a:lnT>
                    <a:lnB>
                      <a:noFill/>
                    </a:lnB>
                    <a:solidFill>
                      <a:srgbClr val="FFFFFF"/>
                    </a:solidFill>
                  </a:tcPr>
                </a:tc>
                <a:extLst>
                  <a:ext uri="{0D108BD9-81ED-4DB2-BD59-A6C34878D82A}">
                    <a16:rowId xmlns:a16="http://schemas.microsoft.com/office/drawing/2014/main" val="319929330"/>
                  </a:ext>
                </a:extLst>
              </a:tr>
              <a:tr h="677919">
                <a:tc>
                  <a:txBody>
                    <a:bodyPr/>
                    <a:lstStyle/>
                    <a:p>
                      <a:pPr fontAlgn="t"/>
                      <a:r>
                        <a:rPr lang="en-US" sz="1000" b="1" i="0" u="none" strike="noStrike" dirty="0">
                          <a:effectLst/>
                          <a:latin typeface="open_sansbold"/>
                        </a:rPr>
                        <a:t>7.</a:t>
                      </a:r>
                      <a:r>
                        <a:rPr lang="en-US" sz="1000" b="0" i="0" u="none" strike="noStrike" dirty="0">
                          <a:effectLst/>
                          <a:latin typeface="Helvetica Neue"/>
                        </a:rPr>
                        <a:t>       </a:t>
                      </a:r>
                      <a:r>
                        <a:rPr lang="en-US" sz="1000" b="1" i="0" u="none" strike="noStrike" dirty="0">
                          <a:effectLst/>
                          <a:latin typeface="open_sansbold"/>
                        </a:rPr>
                        <a:t>BACS </a:t>
                      </a:r>
                      <a:r>
                        <a:rPr lang="en-US" sz="1000" b="1" i="1" u="none" strike="noStrike" dirty="0">
                          <a:effectLst/>
                          <a:latin typeface="open_sansbold"/>
                        </a:rPr>
                        <a:t>CORE Sycamore</a:t>
                      </a:r>
                      <a:endParaRPr lang="en-US" sz="1000" b="0" i="0" u="none" strike="noStrike" dirty="0">
                        <a:effectLst/>
                        <a:latin typeface="Helvetica Neue"/>
                      </a:endParaRPr>
                    </a:p>
                    <a:p>
                      <a:pPr fontAlgn="t"/>
                      <a:r>
                        <a:rPr lang="en-US" sz="1000" b="1" i="0" u="none" strike="noStrike" dirty="0">
                          <a:effectLst/>
                          <a:latin typeface="open_sansbold"/>
                        </a:rPr>
                        <a:t>Outpatient Program:</a:t>
                      </a:r>
                      <a:r>
                        <a:rPr lang="en-US" sz="1000" b="0" i="0" u="none" strike="noStrike" dirty="0">
                          <a:effectLst/>
                          <a:latin typeface="Helvetica Neue"/>
                        </a:rPr>
                        <a:t> 9343 Tech Center, Suite 175, Sacramento, CA 95826</a:t>
                      </a:r>
                    </a:p>
                    <a:p>
                      <a:pPr fontAlgn="t"/>
                      <a:r>
                        <a:rPr lang="en-US" sz="1000" b="1" i="0" u="none" strike="noStrike" dirty="0">
                          <a:effectLst/>
                          <a:latin typeface="open_sansbold"/>
                        </a:rPr>
                        <a:t>Community Wellness Center:</a:t>
                      </a:r>
                      <a:r>
                        <a:rPr lang="en-US" sz="1000" b="0" i="0" u="none" strike="noStrike" dirty="0">
                          <a:effectLst/>
                          <a:latin typeface="Helvetica Neue"/>
                        </a:rPr>
                        <a:t> 9333 Tech Center </a:t>
                      </a:r>
                      <a:r>
                        <a:rPr lang="en-US" sz="1000" b="0" i="0" u="none" strike="noStrike" dirty="0" err="1">
                          <a:effectLst/>
                          <a:latin typeface="Helvetica Neue"/>
                        </a:rPr>
                        <a:t>Dr</a:t>
                      </a:r>
                      <a:r>
                        <a:rPr lang="en-US" sz="1000" b="0" i="0" u="none" strike="noStrike" dirty="0">
                          <a:effectLst/>
                          <a:latin typeface="Helvetica Neue"/>
                        </a:rPr>
                        <a:t>, Suite 100, Sacramento, CA 95826</a:t>
                      </a:r>
                    </a:p>
                    <a:p>
                      <a:pPr fontAlgn="t"/>
                      <a:r>
                        <a:rPr lang="en-US" sz="1000" b="0" i="0" u="none" strike="noStrike" dirty="0">
                          <a:effectLst/>
                          <a:latin typeface="Helvetica Neue"/>
                        </a:rPr>
                        <a:t>Phone: 916-379-7964/ Fax: 916-379-7964</a:t>
                      </a:r>
                    </a:p>
                  </a:txBody>
                  <a:tcPr marL="1534" marR="1534" marT="2148" marB="1841">
                    <a:lnL>
                      <a:noFill/>
                    </a:lnL>
                    <a:lnR>
                      <a:noFill/>
                    </a:lnR>
                    <a:lnT>
                      <a:noFill/>
                    </a:lnT>
                    <a:lnB>
                      <a:noFill/>
                    </a:lnB>
                    <a:solidFill>
                      <a:srgbClr val="C0E4FF"/>
                    </a:solidFill>
                  </a:tcPr>
                </a:tc>
                <a:tc>
                  <a:txBody>
                    <a:bodyPr/>
                    <a:lstStyle/>
                    <a:p>
                      <a:pPr fontAlgn="t"/>
                      <a:r>
                        <a:rPr lang="en-US" sz="1000" b="1" dirty="0">
                          <a:effectLst/>
                          <a:latin typeface="open_sansregular"/>
                        </a:rPr>
                        <a:t>Open</a:t>
                      </a:r>
                      <a:endParaRPr lang="en-US" sz="1000" dirty="0">
                        <a:effectLst/>
                        <a:latin typeface="open_sansregular"/>
                      </a:endParaRPr>
                    </a:p>
                  </a:txBody>
                  <a:tcPr marL="1534" marR="1534" marT="2148" marB="1841">
                    <a:lnL>
                      <a:noFill/>
                    </a:lnL>
                    <a:lnR>
                      <a:noFill/>
                    </a:lnR>
                    <a:lnT>
                      <a:noFill/>
                    </a:lnT>
                    <a:lnB>
                      <a:noFill/>
                    </a:lnB>
                    <a:solidFill>
                      <a:srgbClr val="C0E4FF"/>
                    </a:solidFill>
                  </a:tcPr>
                </a:tc>
                <a:tc>
                  <a:txBody>
                    <a:bodyPr/>
                    <a:lstStyle/>
                    <a:p>
                      <a:pPr fontAlgn="t"/>
                      <a:r>
                        <a:rPr lang="en-US" sz="1000" b="1" dirty="0">
                          <a:effectLst/>
                          <a:latin typeface="open_sansregular"/>
                        </a:rPr>
                        <a:t>Open</a:t>
                      </a:r>
                      <a:br>
                        <a:rPr lang="en-US" sz="1000" dirty="0">
                          <a:effectLst/>
                          <a:latin typeface="open_sansregular"/>
                        </a:rPr>
                      </a:br>
                      <a:r>
                        <a:rPr lang="en-US" sz="1000" dirty="0">
                          <a:effectLst/>
                          <a:latin typeface="open_sansregular"/>
                        </a:rPr>
                        <a:t>Sycamore Group Calendar: </a:t>
                      </a:r>
                      <a:r>
                        <a:rPr lang="en-US" sz="1000" b="0" u="sng" dirty="0">
                          <a:solidFill>
                            <a:srgbClr val="1F5B83"/>
                          </a:solidFill>
                          <a:effectLst/>
                          <a:latin typeface="open_sansregular"/>
                          <a:hlinkClick r:id="rId5"/>
                        </a:rPr>
                        <a:t>Click Here</a:t>
                      </a:r>
                      <a:br>
                        <a:rPr lang="en-US" sz="1000" dirty="0">
                          <a:effectLst/>
                          <a:latin typeface="open_sansregular"/>
                        </a:rPr>
                      </a:br>
                      <a:endParaRPr lang="en-US" sz="1000" dirty="0">
                        <a:effectLst/>
                        <a:latin typeface="open_sansregular"/>
                      </a:endParaRPr>
                    </a:p>
                  </a:txBody>
                  <a:tcPr marL="1534" marR="1534" marT="2148" marB="1841">
                    <a:lnL>
                      <a:noFill/>
                    </a:lnL>
                    <a:lnR>
                      <a:noFill/>
                    </a:lnR>
                    <a:lnT>
                      <a:noFill/>
                    </a:lnT>
                    <a:lnB>
                      <a:noFill/>
                    </a:lnB>
                    <a:solidFill>
                      <a:srgbClr val="C0E4FF"/>
                    </a:solidFill>
                  </a:tcPr>
                </a:tc>
                <a:extLst>
                  <a:ext uri="{0D108BD9-81ED-4DB2-BD59-A6C34878D82A}">
                    <a16:rowId xmlns:a16="http://schemas.microsoft.com/office/drawing/2014/main" val="2205603494"/>
                  </a:ext>
                </a:extLst>
              </a:tr>
              <a:tr h="506968">
                <a:tc>
                  <a:txBody>
                    <a:bodyPr/>
                    <a:lstStyle/>
                    <a:p>
                      <a:pPr fontAlgn="t"/>
                      <a:r>
                        <a:rPr lang="en-US" sz="1000" b="1" i="0" u="none" strike="noStrike" dirty="0">
                          <a:effectLst/>
                          <a:latin typeface="open_sansbold"/>
                        </a:rPr>
                        <a:t>8.</a:t>
                      </a:r>
                      <a:r>
                        <a:rPr lang="en-US" sz="1000" b="0" i="0" u="none" strike="noStrike" dirty="0">
                          <a:effectLst/>
                          <a:latin typeface="Helvetica Neue"/>
                        </a:rPr>
                        <a:t>       </a:t>
                      </a:r>
                      <a:r>
                        <a:rPr lang="en-US" sz="1000" b="1" i="0" u="none" strike="noStrike" dirty="0">
                          <a:effectLst/>
                          <a:latin typeface="open_sansbold"/>
                        </a:rPr>
                        <a:t>BACS </a:t>
                      </a:r>
                      <a:r>
                        <a:rPr lang="en-US" sz="1000" b="1" i="1" u="none" strike="noStrike" dirty="0">
                          <a:effectLst/>
                          <a:latin typeface="open_sansbold"/>
                        </a:rPr>
                        <a:t>CORE</a:t>
                      </a:r>
                      <a:r>
                        <a:rPr lang="en-US" sz="1000" b="1" i="0" u="none" strike="noStrike" dirty="0">
                          <a:effectLst/>
                          <a:latin typeface="open_sansbold"/>
                        </a:rPr>
                        <a:t> </a:t>
                      </a:r>
                      <a:r>
                        <a:rPr lang="en-US" sz="1000" b="1" i="1" u="none" strike="noStrike" dirty="0">
                          <a:effectLst/>
                          <a:latin typeface="open_sansbold"/>
                        </a:rPr>
                        <a:t>Cedar </a:t>
                      </a:r>
                      <a:endParaRPr lang="en-US" sz="1000" b="0" i="0" u="none" strike="noStrike" dirty="0">
                        <a:effectLst/>
                        <a:latin typeface="Helvetica Neue"/>
                      </a:endParaRPr>
                    </a:p>
                    <a:p>
                      <a:pPr fontAlgn="t"/>
                      <a:r>
                        <a:rPr lang="en-US" sz="1000" b="0" i="0" u="none" strike="noStrike" dirty="0">
                          <a:effectLst/>
                          <a:latin typeface="Helvetica Neue"/>
                        </a:rPr>
                        <a:t>4600 47</a:t>
                      </a:r>
                      <a:r>
                        <a:rPr lang="en-US" sz="1000" b="0" i="0" u="none" strike="noStrike" baseline="30000" dirty="0">
                          <a:effectLst/>
                          <a:latin typeface="Helvetica Neue"/>
                        </a:rPr>
                        <a:t>th</a:t>
                      </a:r>
                      <a:r>
                        <a:rPr lang="en-US" sz="1000" b="0" i="0" u="none" strike="noStrike" dirty="0">
                          <a:effectLst/>
                          <a:latin typeface="Helvetica Neue"/>
                        </a:rPr>
                        <a:t> Ave, Suite 111, Sacramento, CA 95824</a:t>
                      </a:r>
                    </a:p>
                    <a:p>
                      <a:pPr fontAlgn="t"/>
                      <a:r>
                        <a:rPr lang="en-US" sz="1000" b="0" i="0" u="none" strike="noStrike" dirty="0">
                          <a:effectLst/>
                          <a:latin typeface="Helvetica Neue"/>
                        </a:rPr>
                        <a:t>Phone: 916-318-0141/ Fax: 916-318-0141</a:t>
                      </a:r>
                    </a:p>
                  </a:txBody>
                  <a:tcPr marL="1534" marR="1534" marT="2148" marB="1841">
                    <a:lnL>
                      <a:noFill/>
                    </a:lnL>
                    <a:lnR>
                      <a:noFill/>
                    </a:lnR>
                    <a:lnT>
                      <a:noFill/>
                    </a:lnT>
                    <a:lnB>
                      <a:noFill/>
                    </a:lnB>
                    <a:solidFill>
                      <a:srgbClr val="FFFFFF"/>
                    </a:solidFill>
                  </a:tcPr>
                </a:tc>
                <a:tc>
                  <a:txBody>
                    <a:bodyPr/>
                    <a:lstStyle/>
                    <a:p>
                      <a:pPr fontAlgn="t"/>
                      <a:r>
                        <a:rPr lang="en-US" sz="1000" b="1" dirty="0">
                          <a:effectLst/>
                          <a:latin typeface="open_sansregular"/>
                        </a:rPr>
                        <a:t>Open</a:t>
                      </a:r>
                      <a:endParaRPr lang="en-US" sz="1000" dirty="0">
                        <a:effectLst/>
                        <a:latin typeface="open_sansregular"/>
                      </a:endParaRPr>
                    </a:p>
                  </a:txBody>
                  <a:tcPr marL="1534" marR="1534" marT="2148" marB="1841">
                    <a:lnL>
                      <a:noFill/>
                    </a:lnL>
                    <a:lnR>
                      <a:noFill/>
                    </a:lnR>
                    <a:lnT>
                      <a:noFill/>
                    </a:lnT>
                    <a:lnB>
                      <a:noFill/>
                    </a:lnB>
                    <a:solidFill>
                      <a:srgbClr val="FFFFFF"/>
                    </a:solidFill>
                  </a:tcPr>
                </a:tc>
                <a:tc>
                  <a:txBody>
                    <a:bodyPr/>
                    <a:lstStyle/>
                    <a:p>
                      <a:pPr fontAlgn="t"/>
                      <a:r>
                        <a:rPr lang="en-US" sz="1000" b="1" dirty="0">
                          <a:effectLst/>
                          <a:latin typeface="open_sansregular"/>
                        </a:rPr>
                        <a:t>Open​</a:t>
                      </a:r>
                      <a:br>
                        <a:rPr lang="en-US" sz="1000" dirty="0">
                          <a:effectLst/>
                          <a:latin typeface="open_sansregular"/>
                        </a:rPr>
                      </a:br>
                      <a:r>
                        <a:rPr lang="en-US" sz="1000" dirty="0">
                          <a:effectLst/>
                          <a:latin typeface="open_sansregular"/>
                        </a:rPr>
                        <a:t>Cedar Group Calendar: </a:t>
                      </a:r>
                      <a:r>
                        <a:rPr lang="en-US" sz="1000" b="0" u="sng" dirty="0">
                          <a:solidFill>
                            <a:srgbClr val="1F5B83"/>
                          </a:solidFill>
                          <a:effectLst/>
                          <a:latin typeface="open_sansregular"/>
                          <a:hlinkClick r:id="rId5"/>
                        </a:rPr>
                        <a:t>Click Here​</a:t>
                      </a:r>
                      <a:br>
                        <a:rPr lang="en-US" sz="1000" dirty="0">
                          <a:effectLst/>
                          <a:latin typeface="open_sansregular"/>
                        </a:rPr>
                      </a:br>
                      <a:endParaRPr lang="en-US" sz="1000" dirty="0">
                        <a:effectLst/>
                        <a:latin typeface="open_sansregular"/>
                      </a:endParaRPr>
                    </a:p>
                  </a:txBody>
                  <a:tcPr marL="1534" marR="1534" marT="2148" marB="1841">
                    <a:lnL>
                      <a:noFill/>
                    </a:lnL>
                    <a:lnR>
                      <a:noFill/>
                    </a:lnR>
                    <a:lnT>
                      <a:noFill/>
                    </a:lnT>
                    <a:lnB>
                      <a:noFill/>
                    </a:lnB>
                    <a:solidFill>
                      <a:srgbClr val="FFFFFF"/>
                    </a:solidFill>
                  </a:tcPr>
                </a:tc>
                <a:extLst>
                  <a:ext uri="{0D108BD9-81ED-4DB2-BD59-A6C34878D82A}">
                    <a16:rowId xmlns:a16="http://schemas.microsoft.com/office/drawing/2014/main" val="2680336013"/>
                  </a:ext>
                </a:extLst>
              </a:tr>
              <a:tr h="506968">
                <a:tc>
                  <a:txBody>
                    <a:bodyPr/>
                    <a:lstStyle/>
                    <a:p>
                      <a:pPr fontAlgn="t"/>
                      <a:r>
                        <a:rPr lang="en-US" sz="1000" b="1" i="0" u="none" strike="noStrike" dirty="0">
                          <a:effectLst/>
                          <a:latin typeface="open_sansbold"/>
                        </a:rPr>
                        <a:t>9.</a:t>
                      </a:r>
                      <a:r>
                        <a:rPr lang="en-US" sz="1000" b="0" i="0" u="none" strike="noStrike" dirty="0">
                          <a:effectLst/>
                          <a:latin typeface="Helvetica Neue"/>
                        </a:rPr>
                        <a:t>       </a:t>
                      </a:r>
                      <a:r>
                        <a:rPr lang="en-US" sz="1000" b="1" i="0" u="none" strike="noStrike" dirty="0">
                          <a:effectLst/>
                          <a:latin typeface="open_sansbold"/>
                        </a:rPr>
                        <a:t>Turning Point </a:t>
                      </a:r>
                      <a:r>
                        <a:rPr lang="en-US" sz="1000" b="1" i="1" u="none" strike="noStrike" dirty="0">
                          <a:effectLst/>
                          <a:latin typeface="open_sansbold"/>
                        </a:rPr>
                        <a:t>CORE Elk Grove</a:t>
                      </a:r>
                      <a:endParaRPr lang="en-US" sz="1000" b="0" i="0" u="none" strike="noStrike" dirty="0">
                        <a:effectLst/>
                        <a:latin typeface="Helvetica Neue"/>
                      </a:endParaRPr>
                    </a:p>
                    <a:p>
                      <a:pPr fontAlgn="t"/>
                      <a:r>
                        <a:rPr lang="en-US" sz="1000" b="0" i="0" u="none" strike="noStrike" dirty="0">
                          <a:effectLst/>
                          <a:latin typeface="Helvetica Neue"/>
                        </a:rPr>
                        <a:t>9340 E. Stockton Blvd, Elk Grove, CA 95624​</a:t>
                      </a:r>
                      <a:br>
                        <a:rPr lang="en-US" sz="1000" b="0" i="0" u="none" strike="noStrike" dirty="0">
                          <a:effectLst/>
                          <a:latin typeface="Helvetica Neue"/>
                        </a:rPr>
                      </a:br>
                      <a:endParaRPr lang="en-US" sz="1000" b="0" i="0" u="none" strike="noStrike" dirty="0">
                        <a:effectLst/>
                        <a:latin typeface="Helvetica Neue"/>
                      </a:endParaRPr>
                    </a:p>
                  </a:txBody>
                  <a:tcPr marL="1534" marR="1534" marT="2148" marB="1841">
                    <a:lnL>
                      <a:noFill/>
                    </a:lnL>
                    <a:lnR>
                      <a:noFill/>
                    </a:lnR>
                    <a:lnT>
                      <a:noFill/>
                    </a:lnT>
                    <a:lnB>
                      <a:noFill/>
                    </a:lnB>
                    <a:solidFill>
                      <a:srgbClr val="C0E4FF"/>
                    </a:solidFill>
                  </a:tcPr>
                </a:tc>
                <a:tc>
                  <a:txBody>
                    <a:bodyPr/>
                    <a:lstStyle/>
                    <a:p>
                      <a:pPr fontAlgn="t"/>
                      <a:r>
                        <a:rPr lang="en-US" sz="1000" dirty="0">
                          <a:effectLst/>
                          <a:latin typeface="open_sansregular"/>
                        </a:rPr>
                        <a:t>​Opening earl​y 2023*</a:t>
                      </a:r>
                      <a:br>
                        <a:rPr lang="en-US" sz="1000" dirty="0">
                          <a:effectLst/>
                          <a:latin typeface="open_sansregular"/>
                        </a:rPr>
                      </a:br>
                      <a:endParaRPr lang="en-US" sz="1000" dirty="0">
                        <a:effectLst/>
                        <a:latin typeface="open_sansregular"/>
                      </a:endParaRPr>
                    </a:p>
                  </a:txBody>
                  <a:tcPr marL="1534" marR="1534" marT="2148" marB="1841">
                    <a:lnL>
                      <a:noFill/>
                    </a:lnL>
                    <a:lnR>
                      <a:noFill/>
                    </a:lnR>
                    <a:lnT>
                      <a:noFill/>
                    </a:lnT>
                    <a:lnB>
                      <a:noFill/>
                    </a:lnB>
                    <a:solidFill>
                      <a:srgbClr val="C0E4FF"/>
                    </a:solidFill>
                  </a:tcPr>
                </a:tc>
                <a:tc>
                  <a:txBody>
                    <a:bodyPr/>
                    <a:lstStyle/>
                    <a:p>
                      <a:pPr fontAlgn="t"/>
                      <a:r>
                        <a:rPr lang="en-US" sz="1000" dirty="0">
                          <a:effectLst/>
                          <a:latin typeface="open_sansregular"/>
                        </a:rPr>
                        <a:t>​Open​</a:t>
                      </a:r>
                      <a:br>
                        <a:rPr lang="en-US" sz="1000" dirty="0">
                          <a:effectLst/>
                          <a:latin typeface="open_sansregular"/>
                        </a:rPr>
                      </a:br>
                      <a:endParaRPr lang="en-US" sz="1000" dirty="0">
                        <a:effectLst/>
                        <a:latin typeface="open_sansregular"/>
                      </a:endParaRPr>
                    </a:p>
                  </a:txBody>
                  <a:tcPr marL="1534" marR="1534" marT="2148" marB="1841">
                    <a:lnL>
                      <a:noFill/>
                    </a:lnL>
                    <a:lnR>
                      <a:noFill/>
                    </a:lnR>
                    <a:lnT>
                      <a:noFill/>
                    </a:lnT>
                    <a:lnB>
                      <a:noFill/>
                    </a:lnB>
                    <a:solidFill>
                      <a:srgbClr val="C0E4FF"/>
                    </a:solidFill>
                  </a:tcPr>
                </a:tc>
                <a:extLst>
                  <a:ext uri="{0D108BD9-81ED-4DB2-BD59-A6C34878D82A}">
                    <a16:rowId xmlns:a16="http://schemas.microsoft.com/office/drawing/2014/main" val="1417351423"/>
                  </a:ext>
                </a:extLst>
              </a:tr>
              <a:tr h="506968">
                <a:tc>
                  <a:txBody>
                    <a:bodyPr/>
                    <a:lstStyle/>
                    <a:p>
                      <a:pPr fontAlgn="t"/>
                      <a:r>
                        <a:rPr lang="en-US" sz="1000" dirty="0">
                          <a:effectLst/>
                          <a:latin typeface="open_sansregular"/>
                        </a:rPr>
                        <a:t>​</a:t>
                      </a:r>
                      <a:r>
                        <a:rPr lang="en-US" sz="1000" b="1" dirty="0">
                          <a:effectLst/>
                          <a:latin typeface="open_sansregular"/>
                        </a:rPr>
                        <a:t>10.   </a:t>
                      </a:r>
                      <a:r>
                        <a:rPr lang="en-US" sz="1000" dirty="0">
                          <a:effectLst/>
                          <a:latin typeface="open_sansregular"/>
                        </a:rPr>
                        <a:t>   </a:t>
                      </a:r>
                      <a:r>
                        <a:rPr lang="en-US" sz="1000" b="1" dirty="0">
                          <a:effectLst/>
                          <a:latin typeface="open_sansregular"/>
                        </a:rPr>
                        <a:t>BACS </a:t>
                      </a:r>
                      <a:r>
                        <a:rPr lang="en-US" sz="1000" b="1" i="1" dirty="0">
                          <a:effectLst/>
                          <a:latin typeface="open_sansregular"/>
                        </a:rPr>
                        <a:t>CORE Willow </a:t>
                      </a:r>
                      <a:br>
                        <a:rPr lang="en-US" sz="1000" dirty="0">
                          <a:effectLst/>
                          <a:latin typeface="open_sansregular"/>
                        </a:rPr>
                      </a:br>
                      <a:r>
                        <a:rPr lang="en-US" sz="1000" dirty="0">
                          <a:effectLst/>
                          <a:latin typeface="open_sansregular"/>
                        </a:rPr>
                        <a:t>7171  Bowling </a:t>
                      </a:r>
                      <a:r>
                        <a:rPr lang="en-US" sz="1000" dirty="0" err="1">
                          <a:effectLst/>
                          <a:latin typeface="open_sansregular"/>
                        </a:rPr>
                        <a:t>Dr</a:t>
                      </a:r>
                      <a:r>
                        <a:rPr lang="en-US" sz="1000" dirty="0">
                          <a:effectLst/>
                          <a:latin typeface="open_sansregular"/>
                        </a:rPr>
                        <a:t>, Suite 300, Sacramento, CA 95823</a:t>
                      </a:r>
                      <a:br>
                        <a:rPr lang="en-US" sz="1000" dirty="0">
                          <a:effectLst/>
                          <a:latin typeface="open_sansregular"/>
                        </a:rPr>
                      </a:br>
                      <a:endParaRPr lang="en-US" sz="1000" dirty="0">
                        <a:effectLst/>
                        <a:latin typeface="open_sansregular"/>
                      </a:endParaRPr>
                    </a:p>
                  </a:txBody>
                  <a:tcPr marL="1534" marR="1534" marT="2148" marB="1841">
                    <a:lnL>
                      <a:noFill/>
                    </a:lnL>
                    <a:lnR>
                      <a:noFill/>
                    </a:lnR>
                    <a:lnT>
                      <a:noFill/>
                    </a:lnT>
                    <a:lnB>
                      <a:noFill/>
                    </a:lnB>
                    <a:solidFill>
                      <a:srgbClr val="FFFFFF"/>
                    </a:solidFill>
                  </a:tcPr>
                </a:tc>
                <a:tc>
                  <a:txBody>
                    <a:bodyPr/>
                    <a:lstStyle/>
                    <a:p>
                      <a:pPr fontAlgn="t"/>
                      <a:r>
                        <a:rPr lang="en-US" sz="1000" dirty="0">
                          <a:effectLst/>
                          <a:latin typeface="open_sansregular"/>
                        </a:rPr>
                        <a:t>Opening early 2023*</a:t>
                      </a:r>
                      <a:br>
                        <a:rPr lang="en-US" sz="1000" dirty="0">
                          <a:effectLst/>
                          <a:latin typeface="open_sansregular"/>
                        </a:rPr>
                      </a:br>
                      <a:endParaRPr lang="en-US" sz="1000" dirty="0">
                        <a:effectLst/>
                        <a:latin typeface="open_sansregular"/>
                      </a:endParaRPr>
                    </a:p>
                  </a:txBody>
                  <a:tcPr marL="1534" marR="1534" marT="2148" marB="1841">
                    <a:lnL>
                      <a:noFill/>
                    </a:lnL>
                    <a:lnR>
                      <a:noFill/>
                    </a:lnR>
                    <a:lnT>
                      <a:noFill/>
                    </a:lnT>
                    <a:lnB>
                      <a:noFill/>
                    </a:lnB>
                    <a:solidFill>
                      <a:srgbClr val="FFFFFF"/>
                    </a:solidFill>
                  </a:tcPr>
                </a:tc>
                <a:tc>
                  <a:txBody>
                    <a:bodyPr/>
                    <a:lstStyle/>
                    <a:p>
                      <a:pPr fontAlgn="t"/>
                      <a:r>
                        <a:rPr lang="en-US" sz="1000" dirty="0">
                          <a:effectLst/>
                          <a:latin typeface="open_sansregular"/>
                        </a:rPr>
                        <a:t>​Opening early 2023​*</a:t>
                      </a:r>
                      <a:r>
                        <a:rPr lang="en-US" sz="1000" dirty="0">
                          <a:solidFill>
                            <a:srgbClr val="FFFFFF"/>
                          </a:solidFill>
                          <a:effectLst/>
                          <a:latin typeface="open_sansregular"/>
                        </a:rPr>
                        <a:t>​</a:t>
                      </a:r>
                      <a:br>
                        <a:rPr lang="en-US" sz="1000" dirty="0">
                          <a:effectLst/>
                          <a:latin typeface="open_sansregular"/>
                        </a:rPr>
                      </a:br>
                      <a:endParaRPr lang="en-US" sz="1000" dirty="0">
                        <a:effectLst/>
                        <a:latin typeface="open_sansregular"/>
                      </a:endParaRPr>
                    </a:p>
                  </a:txBody>
                  <a:tcPr marL="1534" marR="1534" marT="2148" marB="1841">
                    <a:lnL>
                      <a:noFill/>
                    </a:lnL>
                    <a:lnR>
                      <a:noFill/>
                    </a:lnR>
                    <a:lnT>
                      <a:noFill/>
                    </a:lnT>
                    <a:lnB>
                      <a:noFill/>
                    </a:lnB>
                    <a:solidFill>
                      <a:srgbClr val="FFFFFF"/>
                    </a:solidFill>
                  </a:tcPr>
                </a:tc>
                <a:extLst>
                  <a:ext uri="{0D108BD9-81ED-4DB2-BD59-A6C34878D82A}">
                    <a16:rowId xmlns:a16="http://schemas.microsoft.com/office/drawing/2014/main" val="3281994277"/>
                  </a:ext>
                </a:extLst>
              </a:tr>
              <a:tr h="406680">
                <a:tc>
                  <a:txBody>
                    <a:bodyPr/>
                    <a:lstStyle/>
                    <a:p>
                      <a:pPr fontAlgn="t"/>
                      <a:r>
                        <a:rPr lang="en-US" sz="1000" b="1" i="0" u="none" strike="noStrike" dirty="0">
                          <a:solidFill>
                            <a:srgbClr val="444444"/>
                          </a:solidFill>
                          <a:effectLst/>
                          <a:latin typeface="open_sansbold"/>
                        </a:rPr>
                        <a:t>11.</a:t>
                      </a:r>
                      <a:r>
                        <a:rPr lang="en-US" sz="1000" b="0" i="0" u="none" strike="noStrike" dirty="0">
                          <a:solidFill>
                            <a:srgbClr val="444444"/>
                          </a:solidFill>
                          <a:effectLst/>
                          <a:latin typeface="Helvetica Neue"/>
                        </a:rPr>
                        <a:t>    </a:t>
                      </a:r>
                      <a:r>
                        <a:rPr lang="en-US" sz="1000" b="1" i="0" u="none" strike="noStrike" dirty="0">
                          <a:solidFill>
                            <a:srgbClr val="444444"/>
                          </a:solidFill>
                          <a:effectLst/>
                          <a:latin typeface="open_sansbold, sans-serif"/>
                        </a:rPr>
                        <a:t>Hope Cooperative CORE</a:t>
                      </a:r>
                      <a:r>
                        <a:rPr lang="en-US" sz="1000" b="1" i="1" u="none" strike="noStrike" dirty="0">
                          <a:solidFill>
                            <a:srgbClr val="444444"/>
                          </a:solidFill>
                          <a:effectLst/>
                          <a:latin typeface="open_sansbold, sans-serif"/>
                        </a:rPr>
                        <a:t> X Street</a:t>
                      </a:r>
                      <a:endParaRPr lang="en-US" sz="1000" b="0" i="0" u="none" strike="noStrike" dirty="0">
                        <a:solidFill>
                          <a:srgbClr val="444444"/>
                        </a:solidFill>
                        <a:effectLst/>
                        <a:latin typeface="Helvetica Neue"/>
                      </a:endParaRPr>
                    </a:p>
                    <a:p>
                      <a:pPr fontAlgn="t"/>
                      <a:r>
                        <a:rPr lang="en-US" sz="1000" b="0" i="0" u="none" strike="noStrike" dirty="0">
                          <a:solidFill>
                            <a:srgbClr val="444444"/>
                          </a:solidFill>
                          <a:effectLst/>
                          <a:latin typeface="Helvetica Neue"/>
                        </a:rPr>
                        <a:t>1400 X Street, Sacramento, CA 95818​​</a:t>
                      </a:r>
                    </a:p>
                  </a:txBody>
                  <a:tcPr marL="1534" marR="1534" marT="2148" marB="1841">
                    <a:lnL>
                      <a:noFill/>
                    </a:lnL>
                    <a:lnR>
                      <a:noFill/>
                    </a:lnR>
                    <a:lnT>
                      <a:noFill/>
                    </a:lnT>
                    <a:lnB>
                      <a:noFill/>
                    </a:lnB>
                    <a:solidFill>
                      <a:srgbClr val="C0E4FF"/>
                    </a:solidFill>
                  </a:tcPr>
                </a:tc>
                <a:tc>
                  <a:txBody>
                    <a:bodyPr/>
                    <a:lstStyle/>
                    <a:p>
                      <a:pPr fontAlgn="t"/>
                      <a:r>
                        <a:rPr lang="en-US" sz="1000" dirty="0">
                          <a:solidFill>
                            <a:srgbClr val="444444"/>
                          </a:solidFill>
                          <a:effectLst/>
                          <a:latin typeface="open_sansregular"/>
                        </a:rPr>
                        <a:t>​Opening summer 2023*</a:t>
                      </a:r>
                      <a:br>
                        <a:rPr lang="en-US" sz="1000" dirty="0">
                          <a:solidFill>
                            <a:srgbClr val="444444"/>
                          </a:solidFill>
                          <a:effectLst/>
                          <a:latin typeface="open_sansregular"/>
                        </a:rPr>
                      </a:br>
                      <a:endParaRPr lang="en-US" sz="1000" dirty="0">
                        <a:effectLst/>
                        <a:latin typeface="open_sansregular"/>
                      </a:endParaRPr>
                    </a:p>
                  </a:txBody>
                  <a:tcPr marL="1534" marR="1534" marT="2148" marB="1841">
                    <a:lnL>
                      <a:noFill/>
                    </a:lnL>
                    <a:lnR>
                      <a:noFill/>
                    </a:lnR>
                    <a:lnT>
                      <a:noFill/>
                    </a:lnT>
                    <a:lnB>
                      <a:noFill/>
                    </a:lnB>
                    <a:solidFill>
                      <a:srgbClr val="C0E4FF"/>
                    </a:solidFill>
                  </a:tcPr>
                </a:tc>
                <a:tc>
                  <a:txBody>
                    <a:bodyPr/>
                    <a:lstStyle/>
                    <a:p>
                      <a:pPr fontAlgn="t"/>
                      <a:r>
                        <a:rPr lang="en-US" sz="1000" dirty="0">
                          <a:solidFill>
                            <a:srgbClr val="444444"/>
                          </a:solidFill>
                          <a:effectLst/>
                          <a:latin typeface="open_sansregular"/>
                        </a:rPr>
                        <a:t>​Opening summer 2023*</a:t>
                      </a:r>
                      <a:endParaRPr lang="en-US" sz="1000" dirty="0">
                        <a:effectLst/>
                        <a:latin typeface="open_sansregular"/>
                      </a:endParaRPr>
                    </a:p>
                  </a:txBody>
                  <a:tcPr marL="1534" marR="1534" marT="2148" marB="1841">
                    <a:lnL>
                      <a:noFill/>
                    </a:lnL>
                    <a:lnR>
                      <a:noFill/>
                    </a:lnR>
                    <a:lnT>
                      <a:noFill/>
                    </a:lnT>
                    <a:lnB>
                      <a:noFill/>
                    </a:lnB>
                    <a:solidFill>
                      <a:srgbClr val="C0E4FF"/>
                    </a:solidFill>
                  </a:tcPr>
                </a:tc>
                <a:extLst>
                  <a:ext uri="{0D108BD9-81ED-4DB2-BD59-A6C34878D82A}">
                    <a16:rowId xmlns:a16="http://schemas.microsoft.com/office/drawing/2014/main" val="552131553"/>
                  </a:ext>
                </a:extLst>
              </a:tr>
            </a:tbl>
          </a:graphicData>
        </a:graphic>
      </p:graphicFrame>
    </p:spTree>
    <p:extLst>
      <p:ext uri="{BB962C8B-B14F-4D97-AF65-F5344CB8AC3E}">
        <p14:creationId xmlns:p14="http://schemas.microsoft.com/office/powerpoint/2010/main" val="2696394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4400549" cy="2286000"/>
          </a:xfrm>
        </p:spPr>
        <p:txBody>
          <a:bodyPr>
            <a:normAutofit/>
          </a:bodyPr>
          <a:lstStyle/>
          <a:p>
            <a:r>
              <a:rPr lang="en-US" dirty="0"/>
              <a:t>CORE Community </a:t>
            </a:r>
            <a:br>
              <a:rPr lang="en-US" dirty="0"/>
            </a:br>
            <a:r>
              <a:rPr lang="en-US" dirty="0"/>
              <a:t>Wellness Center Locations</a:t>
            </a:r>
          </a:p>
        </p:txBody>
      </p:sp>
      <p:pic>
        <p:nvPicPr>
          <p:cNvPr id="4" name="Picture 2" descr="MAP image 3.14.23.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909021" y="79198"/>
            <a:ext cx="4406900" cy="50968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3500" y="4046660"/>
            <a:ext cx="3729198" cy="1884677"/>
          </a:xfrm>
          <a:prstGeom prst="rect">
            <a:avLst/>
          </a:prstGeom>
        </p:spPr>
      </p:pic>
      <p:sp>
        <p:nvSpPr>
          <p:cNvPr id="5" name="TextBox 4"/>
          <p:cNvSpPr txBox="1"/>
          <p:nvPr/>
        </p:nvSpPr>
        <p:spPr>
          <a:xfrm>
            <a:off x="1731249" y="3612253"/>
            <a:ext cx="9334500" cy="307777"/>
          </a:xfrm>
          <a:prstGeom prst="rect">
            <a:avLst/>
          </a:prstGeom>
          <a:solidFill>
            <a:schemeClr val="accent1">
              <a:lumMod val="40000"/>
              <a:lumOff val="60000"/>
            </a:schemeClr>
          </a:solidFill>
        </p:spPr>
        <p:txBody>
          <a:bodyPr wrap="square" rtlCol="0">
            <a:spAutoFit/>
          </a:bodyPr>
          <a:lstStyle/>
          <a:p>
            <a:r>
              <a:rPr lang="en-US" sz="1400" dirty="0"/>
              <a:t>Visit upcoming Open Houses! Info at:  </a:t>
            </a:r>
            <a:r>
              <a:rPr lang="en-US" sz="1400" dirty="0">
                <a:hlinkClick r:id="rId4"/>
              </a:rPr>
              <a:t>https://dhs.saccounty.gov/BHS/Pages/Adult-Outpatient-Services-Transformation.aspx</a:t>
            </a:r>
            <a:endParaRPr lang="en-US" sz="1400" dirty="0"/>
          </a:p>
        </p:txBody>
      </p:sp>
      <p:pic>
        <p:nvPicPr>
          <p:cNvPr id="7" name="Picture 6"/>
          <p:cNvPicPr>
            <a:picLocks noChangeAspect="1"/>
          </p:cNvPicPr>
          <p:nvPr/>
        </p:nvPicPr>
        <p:blipFill>
          <a:blip r:embed="rId5"/>
          <a:stretch>
            <a:fillRect/>
          </a:stretch>
        </p:blipFill>
        <p:spPr>
          <a:xfrm>
            <a:off x="7902944" y="899919"/>
            <a:ext cx="3977906" cy="1811531"/>
          </a:xfrm>
          <a:prstGeom prst="rect">
            <a:avLst/>
          </a:prstGeom>
        </p:spPr>
      </p:pic>
      <p:pic>
        <p:nvPicPr>
          <p:cNvPr id="8" name="Picture 7"/>
          <p:cNvPicPr>
            <a:picLocks noChangeAspect="1"/>
          </p:cNvPicPr>
          <p:nvPr/>
        </p:nvPicPr>
        <p:blipFill>
          <a:blip r:embed="rId6"/>
          <a:stretch>
            <a:fillRect/>
          </a:stretch>
        </p:blipFill>
        <p:spPr>
          <a:xfrm>
            <a:off x="6706338" y="4126236"/>
            <a:ext cx="4937760" cy="2099601"/>
          </a:xfrm>
          <a:prstGeom prst="rect">
            <a:avLst/>
          </a:prstGeom>
        </p:spPr>
      </p:pic>
    </p:spTree>
    <p:extLst>
      <p:ext uri="{BB962C8B-B14F-4D97-AF65-F5344CB8AC3E}">
        <p14:creationId xmlns:p14="http://schemas.microsoft.com/office/powerpoint/2010/main" val="289170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Collaboration</a:t>
            </a:r>
          </a:p>
        </p:txBody>
      </p:sp>
      <p:sp>
        <p:nvSpPr>
          <p:cNvPr id="3" name="Content Placeholder 2"/>
          <p:cNvSpPr>
            <a:spLocks noGrp="1"/>
          </p:cNvSpPr>
          <p:nvPr>
            <p:ph sz="quarter" idx="13"/>
          </p:nvPr>
        </p:nvSpPr>
        <p:spPr/>
        <p:txBody>
          <a:bodyPr>
            <a:normAutofit/>
          </a:bodyPr>
          <a:lstStyle/>
          <a:p>
            <a:pPr marL="0" indent="0">
              <a:buNone/>
            </a:pPr>
            <a:r>
              <a:rPr lang="en-US" dirty="0"/>
              <a:t>BHS Full Service Partnerships (FSPs) </a:t>
            </a:r>
          </a:p>
          <a:p>
            <a:r>
              <a:rPr lang="en-US" dirty="0"/>
              <a:t>Collaborate closely with homeless outreach teams. This includes: </a:t>
            </a:r>
          </a:p>
          <a:p>
            <a:pPr lvl="1"/>
            <a:r>
              <a:rPr lang="en-US" dirty="0"/>
              <a:t>Support the rapport building process by participating in a joint outreach session with homeless outreach teams in clients’ homes, to be initially set up by the homeless outreach teams. </a:t>
            </a:r>
          </a:p>
          <a:p>
            <a:pPr lvl="1"/>
            <a:r>
              <a:rPr lang="en-US" dirty="0"/>
              <a:t>Engage with and provide behavioral health services to individuals experiencing homeless in the places they call home, e.g. engagements, shelters, cars. </a:t>
            </a:r>
          </a:p>
          <a:p>
            <a:pPr lvl="1"/>
            <a:r>
              <a:rPr lang="en-US" dirty="0"/>
              <a:t>Support linkages by providing community based services, transport to office based services and training for clients living homeless to get to their own appointments.</a:t>
            </a:r>
          </a:p>
        </p:txBody>
      </p:sp>
      <p:pic>
        <p:nvPicPr>
          <p:cNvPr id="8194" name="Picture 2" descr="Image result for sacramento  city steinberg outreach homel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7742" y="309039"/>
            <a:ext cx="2689948" cy="238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011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engagement Services Team (EST)</a:t>
            </a:r>
          </a:p>
        </p:txBody>
      </p:sp>
      <p:sp>
        <p:nvSpPr>
          <p:cNvPr id="5" name="Content Placeholder 4"/>
          <p:cNvSpPr>
            <a:spLocks noGrp="1"/>
          </p:cNvSpPr>
          <p:nvPr>
            <p:ph sz="quarter" idx="13"/>
          </p:nvPr>
        </p:nvSpPr>
        <p:spPr>
          <a:xfrm>
            <a:off x="685801" y="1649393"/>
            <a:ext cx="6588888" cy="4508339"/>
          </a:xfrm>
        </p:spPr>
        <p:txBody>
          <a:bodyPr>
            <a:normAutofit/>
          </a:bodyPr>
          <a:lstStyle/>
          <a:p>
            <a:r>
              <a:rPr lang="en-US" dirty="0"/>
              <a:t>Complete intake/assessment for initial site deployment</a:t>
            </a:r>
          </a:p>
          <a:p>
            <a:r>
              <a:rPr lang="en-US" dirty="0"/>
              <a:t>connections for resources like Service mainstream benefits and County shelter/resource connections.</a:t>
            </a:r>
          </a:p>
          <a:p>
            <a:r>
              <a:rPr lang="en-US" dirty="0"/>
              <a:t>Short-term case management and problem-solving services for linkages to services and resources.</a:t>
            </a:r>
          </a:p>
          <a:p>
            <a:r>
              <a:rPr lang="en-US" dirty="0"/>
              <a:t>Coordinate with county agencies serving the mutual customer, when necessary, to deliver services.  </a:t>
            </a:r>
          </a:p>
          <a:p>
            <a:r>
              <a:rPr lang="en-US" dirty="0"/>
              <a:t>warm hand off support to shelter and/or other housing programs.</a:t>
            </a:r>
          </a:p>
          <a:p>
            <a:endParaRPr lang="en-US" dirty="0"/>
          </a:p>
        </p:txBody>
      </p:sp>
      <p:pic>
        <p:nvPicPr>
          <p:cNvPr id="2049" name="Picture 1" descr="https://res.updates.cityofsacramento.org/res/cityofs_mkt_prod1/6292afe090f8593414a939e672d127e3b9abcb415a6f3593b09cb760d8b246f4.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7153154" y="1950618"/>
            <a:ext cx="4233844" cy="317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36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County Partnership</a:t>
            </a:r>
          </a:p>
        </p:txBody>
      </p:sp>
      <p:sp>
        <p:nvSpPr>
          <p:cNvPr id="3" name="Content Placeholder 2"/>
          <p:cNvSpPr>
            <a:spLocks noGrp="1"/>
          </p:cNvSpPr>
          <p:nvPr>
            <p:ph sz="quarter" idx="13"/>
          </p:nvPr>
        </p:nvSpPr>
        <p:spPr>
          <a:xfrm>
            <a:off x="685801" y="1771296"/>
            <a:ext cx="7022939" cy="3747095"/>
          </a:xfrm>
        </p:spPr>
        <p:txBody>
          <a:bodyPr/>
          <a:lstStyle/>
          <a:p>
            <a:r>
              <a:rPr lang="en-US" dirty="0"/>
              <a:t>Agreement Term 5- Year, with annual updates </a:t>
            </a:r>
          </a:p>
          <a:p>
            <a:r>
              <a:rPr lang="en-US" dirty="0"/>
              <a:t>Identifies roles, responsibilities, and key staff/departments from City and County </a:t>
            </a:r>
          </a:p>
          <a:p>
            <a:r>
              <a:rPr lang="en-US" dirty="0"/>
              <a:t>Addresses key provisions of the Emergency Shelter and Enforcement Act of 2022 (Measure O) </a:t>
            </a:r>
          </a:p>
          <a:p>
            <a:r>
              <a:rPr lang="en-US" dirty="0"/>
              <a:t>Demonstrates shared commitment to the Local Homeless Action Plan and Coordinated Access System  </a:t>
            </a:r>
          </a:p>
          <a:p>
            <a:r>
              <a:rPr lang="en-US" dirty="0"/>
              <a:t>Commitment to 10 Outreach Teams within City jurisdiction</a:t>
            </a:r>
          </a:p>
        </p:txBody>
      </p:sp>
      <p:pic>
        <p:nvPicPr>
          <p:cNvPr id="10242" name="Picture 2" descr="Image result for sacramento city county partnership homel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1286" y="2117686"/>
            <a:ext cx="39433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667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BHS helps People Experiencing Homelessness</a:t>
            </a:r>
          </a:p>
        </p:txBody>
      </p:sp>
      <p:sp>
        <p:nvSpPr>
          <p:cNvPr id="3" name="Content Placeholder 2"/>
          <p:cNvSpPr>
            <a:spLocks noGrp="1"/>
          </p:cNvSpPr>
          <p:nvPr>
            <p:ph sz="quarter" idx="13"/>
          </p:nvPr>
        </p:nvSpPr>
        <p:spPr/>
        <p:txBody>
          <a:bodyPr>
            <a:normAutofit fontScale="92500" lnSpcReduction="20000"/>
          </a:bodyPr>
          <a:lstStyle/>
          <a:p>
            <a:r>
              <a:rPr lang="en-US" dirty="0"/>
              <a:t>Medication Support </a:t>
            </a:r>
          </a:p>
          <a:p>
            <a:r>
              <a:rPr lang="en-US" dirty="0"/>
              <a:t>Benefits Support (GA/SSI/SSD/</a:t>
            </a:r>
            <a:r>
              <a:rPr lang="en-US" dirty="0" err="1"/>
              <a:t>Medi</a:t>
            </a:r>
            <a:r>
              <a:rPr lang="en-US" dirty="0"/>
              <a:t>-Cal) </a:t>
            </a:r>
          </a:p>
          <a:p>
            <a:r>
              <a:rPr lang="en-US" dirty="0"/>
              <a:t>Homelessness prevention </a:t>
            </a:r>
          </a:p>
          <a:p>
            <a:r>
              <a:rPr lang="en-US" dirty="0"/>
              <a:t>Referrals to programs and resources for health and recovery </a:t>
            </a:r>
          </a:p>
          <a:p>
            <a:r>
              <a:rPr lang="en-US" dirty="0"/>
              <a:t>Co-Occurring Disorder Groups/Supports  </a:t>
            </a:r>
          </a:p>
          <a:p>
            <a:r>
              <a:rPr lang="en-US" dirty="0"/>
              <a:t>Case Management </a:t>
            </a:r>
          </a:p>
          <a:p>
            <a:r>
              <a:rPr lang="en-US" dirty="0"/>
              <a:t>Accessing education </a:t>
            </a:r>
          </a:p>
        </p:txBody>
      </p:sp>
      <p:sp>
        <p:nvSpPr>
          <p:cNvPr id="4" name="Content Placeholder 3"/>
          <p:cNvSpPr>
            <a:spLocks noGrp="1"/>
          </p:cNvSpPr>
          <p:nvPr>
            <p:ph sz="quarter" idx="14"/>
          </p:nvPr>
        </p:nvSpPr>
        <p:spPr>
          <a:xfrm>
            <a:off x="5993971" y="2063396"/>
            <a:ext cx="5086538" cy="3440366"/>
          </a:xfrm>
        </p:spPr>
        <p:txBody>
          <a:bodyPr>
            <a:normAutofit fontScale="85000" lnSpcReduction="20000"/>
          </a:bodyPr>
          <a:lstStyle/>
          <a:p>
            <a:r>
              <a:rPr lang="en-US" dirty="0"/>
              <a:t>Supports with vocational resources and job readiness </a:t>
            </a:r>
          </a:p>
          <a:p>
            <a:r>
              <a:rPr lang="en-US" dirty="0"/>
              <a:t>Psycho-Social Rehabilitation </a:t>
            </a:r>
          </a:p>
          <a:p>
            <a:r>
              <a:rPr lang="en-US" dirty="0"/>
              <a:t>Community Integration </a:t>
            </a:r>
          </a:p>
          <a:p>
            <a:r>
              <a:rPr lang="en-US" dirty="0"/>
              <a:t>Individual Therapy (children’s and Higher Intensity Programs) </a:t>
            </a:r>
          </a:p>
          <a:p>
            <a:r>
              <a:rPr lang="en-US" dirty="0"/>
              <a:t>Housing Search (Higher Intensity Programs) </a:t>
            </a:r>
          </a:p>
          <a:p>
            <a:r>
              <a:rPr lang="en-US" dirty="0"/>
              <a:t>Rapid </a:t>
            </a:r>
            <a:r>
              <a:rPr lang="en-US" dirty="0" err="1"/>
              <a:t>ReHousing</a:t>
            </a:r>
            <a:endParaRPr lang="en-US" dirty="0"/>
          </a:p>
          <a:p>
            <a:r>
              <a:rPr lang="en-US" dirty="0"/>
              <a:t>Supportive Housing (Higher Intensity Programs) </a:t>
            </a:r>
          </a:p>
          <a:p>
            <a:r>
              <a:rPr lang="en-US" dirty="0"/>
              <a:t>Help remove housing barriers</a:t>
            </a:r>
          </a:p>
          <a:p>
            <a:endParaRPr lang="en-US" dirty="0"/>
          </a:p>
        </p:txBody>
      </p:sp>
      <p:pic>
        <p:nvPicPr>
          <p:cNvPr id="9218" name="Picture 2" descr="Image result for sacramento street 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434" y="4554637"/>
            <a:ext cx="2395080" cy="1553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309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4402571" y="848409"/>
            <a:ext cx="7124259" cy="4551181"/>
          </a:xfrm>
          <a:prstGeom prst="rect">
            <a:avLst/>
          </a:prstGeom>
        </p:spPr>
      </p:pic>
      <p:pic>
        <p:nvPicPr>
          <p:cNvPr id="6146" name="Picture 2" descr="Image result for sacramento steinberg outreach homel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19" y="2865939"/>
            <a:ext cx="4191000" cy="25336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620000">
            <a:off x="-207751" y="694801"/>
            <a:ext cx="5181995" cy="1384995"/>
          </a:xfrm>
          <a:prstGeom prst="rect">
            <a:avLst/>
          </a:prstGeom>
          <a:noFill/>
        </p:spPr>
        <p:txBody>
          <a:bodyPr wrap="none" lIns="91440" tIns="45720" rIns="91440" bIns="45720">
            <a:spAutoFit/>
          </a:bodyPr>
          <a:lstStyle/>
          <a:p>
            <a:pPr algn="ctr"/>
            <a:r>
              <a:rPr lang="en-US" sz="2800" b="1" dirty="0">
                <a:ln w="12700" cmpd="sng">
                  <a:solidFill>
                    <a:schemeClr val="accent4"/>
                  </a:solidFill>
                  <a:prstDash val="solid"/>
                </a:ln>
                <a:solidFill>
                  <a:srgbClr val="00B050"/>
                </a:solidFill>
              </a:rPr>
              <a:t>Walk In &amp; Connect to Services </a:t>
            </a:r>
          </a:p>
          <a:p>
            <a:pPr algn="ctr"/>
            <a:r>
              <a:rPr lang="en-US" sz="2800" b="1" dirty="0">
                <a:ln w="12700" cmpd="sng">
                  <a:solidFill>
                    <a:schemeClr val="accent4"/>
                  </a:solidFill>
                  <a:prstDash val="solid"/>
                </a:ln>
                <a:solidFill>
                  <a:srgbClr val="00B050"/>
                </a:solidFill>
              </a:rPr>
              <a:t>at local </a:t>
            </a:r>
          </a:p>
          <a:p>
            <a:pPr algn="ctr"/>
            <a:r>
              <a:rPr lang="en-US" sz="2800" b="1" dirty="0">
                <a:ln w="12700" cmpd="sng">
                  <a:solidFill>
                    <a:schemeClr val="accent4"/>
                  </a:solidFill>
                  <a:prstDash val="solid"/>
                </a:ln>
                <a:solidFill>
                  <a:srgbClr val="00B050"/>
                </a:solidFill>
              </a:rPr>
              <a:t>CORE Community Wellness Center</a:t>
            </a:r>
            <a:endParaRPr lang="en-US" sz="2800" b="1" cap="none" spc="0" dirty="0">
              <a:ln w="12700" cmpd="sng">
                <a:solidFill>
                  <a:schemeClr val="accent4"/>
                </a:solidFill>
                <a:prstDash val="solid"/>
              </a:ln>
              <a:solidFill>
                <a:srgbClr val="00B050"/>
              </a:solidFill>
              <a:effectLst/>
            </a:endParaRPr>
          </a:p>
        </p:txBody>
      </p:sp>
    </p:spTree>
    <p:extLst>
      <p:ext uri="{BB962C8B-B14F-4D97-AF65-F5344CB8AC3E}">
        <p14:creationId xmlns:p14="http://schemas.microsoft.com/office/powerpoint/2010/main" val="222362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t>
            </a:r>
          </a:p>
        </p:txBody>
      </p:sp>
      <p:sp>
        <p:nvSpPr>
          <p:cNvPr id="3" name="Content Placeholder 2"/>
          <p:cNvSpPr>
            <a:spLocks noGrp="1"/>
          </p:cNvSpPr>
          <p:nvPr>
            <p:ph sz="quarter" idx="13"/>
          </p:nvPr>
        </p:nvSpPr>
        <p:spPr>
          <a:xfrm>
            <a:off x="685800" y="2063397"/>
            <a:ext cx="10394707" cy="3640718"/>
          </a:xfrm>
        </p:spPr>
        <p:txBody>
          <a:bodyPr>
            <a:normAutofit fontScale="85000" lnSpcReduction="10000"/>
          </a:bodyPr>
          <a:lstStyle/>
          <a:p>
            <a:r>
              <a:rPr lang="en-US" dirty="0"/>
              <a:t>In the 2021/22 Sacramento County budget, the Board of Supervisors (BOS) committed to enhance and expand the County’s ability to respond to unsheltered homelessness, and specifically to mitigate the human and community impacts of homeless engagements.  </a:t>
            </a:r>
          </a:p>
          <a:p>
            <a:r>
              <a:rPr lang="en-US" dirty="0"/>
              <a:t>The County’s engagement Response Approach (ERA) includes coordination of various resources and approaches that allow diverse responses to engagements throughout the unincorporated County and within the County parkway system. </a:t>
            </a:r>
          </a:p>
          <a:p>
            <a:pPr lvl="1"/>
            <a:r>
              <a:rPr lang="en-US" dirty="0"/>
              <a:t>The overall plan includes on-the-ground teams of County staff and contracted staff to deploy in different ways to meet the various needs of engagements; sanitation and debris removal services; and shelters, including the development of an operation of sanctioned engagement sites.</a:t>
            </a:r>
          </a:p>
          <a:p>
            <a:r>
              <a:rPr lang="en-US" dirty="0"/>
              <a:t>December 2022 the City and County entered into the Homeless Services Partnership Agreement to provide outreach and Engagement in collaboration to provide service linkages to persons experiencing homelessness.</a:t>
            </a:r>
          </a:p>
        </p:txBody>
      </p:sp>
      <p:pic>
        <p:nvPicPr>
          <p:cNvPr id="4" name="Picture 3"/>
          <p:cNvPicPr>
            <a:picLocks noChangeAspect="1"/>
          </p:cNvPicPr>
          <p:nvPr/>
        </p:nvPicPr>
        <p:blipFill>
          <a:blip r:embed="rId2"/>
          <a:stretch>
            <a:fillRect/>
          </a:stretch>
        </p:blipFill>
        <p:spPr>
          <a:xfrm>
            <a:off x="7460116" y="250835"/>
            <a:ext cx="3362213" cy="1632926"/>
          </a:xfrm>
          <a:prstGeom prst="rect">
            <a:avLst/>
          </a:prstGeom>
        </p:spPr>
      </p:pic>
    </p:spTree>
    <p:extLst>
      <p:ext uri="{BB962C8B-B14F-4D97-AF65-F5344CB8AC3E}">
        <p14:creationId xmlns:p14="http://schemas.microsoft.com/office/powerpoint/2010/main" val="194600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F0385-43F1-E964-3CE4-A567BEEB281F}"/>
              </a:ext>
            </a:extLst>
          </p:cNvPr>
          <p:cNvSpPr>
            <a:spLocks noGrp="1"/>
          </p:cNvSpPr>
          <p:nvPr>
            <p:ph type="title"/>
          </p:nvPr>
        </p:nvSpPr>
        <p:spPr/>
        <p:txBody>
          <a:bodyPr/>
          <a:lstStyle/>
          <a:p>
            <a:r>
              <a:rPr lang="en-US" dirty="0"/>
              <a:t>What is HEART?</a:t>
            </a:r>
          </a:p>
        </p:txBody>
      </p:sp>
      <p:sp>
        <p:nvSpPr>
          <p:cNvPr id="3" name="Content Placeholder 2">
            <a:extLst>
              <a:ext uri="{FF2B5EF4-FFF2-40B4-BE49-F238E27FC236}">
                <a16:creationId xmlns:a16="http://schemas.microsoft.com/office/drawing/2014/main" id="{9D9B637B-9346-5E05-8A75-F15A62629C2D}"/>
              </a:ext>
            </a:extLst>
          </p:cNvPr>
          <p:cNvSpPr>
            <a:spLocks noGrp="1"/>
          </p:cNvSpPr>
          <p:nvPr>
            <p:ph sz="quarter" idx="13"/>
          </p:nvPr>
        </p:nvSpPr>
        <p:spPr>
          <a:xfrm>
            <a:off x="720090" y="1577340"/>
            <a:ext cx="11098530" cy="4476141"/>
          </a:xfrm>
        </p:spPr>
        <p:txBody>
          <a:bodyPr>
            <a:normAutofit fontScale="85000" lnSpcReduction="20000"/>
          </a:bodyPr>
          <a:lstStyle/>
          <a:p>
            <a:r>
              <a:rPr lang="en-US" dirty="0"/>
              <a:t>Sacramento County Behavioral Health Services HEART provides outreach and engagement at the local shelters and in encampments located throughout Sacramento County </a:t>
            </a:r>
          </a:p>
          <a:p>
            <a:r>
              <a:rPr lang="en-US" dirty="0"/>
              <a:t>HEART coordinates with Sacramento County's Department of Homeless Services and Housing, Department of Human Assistance, and Sacramento City's Department of Community Response to help make more successful placements into shelter/permanent housing and to better connect individuals to necessary services and supports, including health and behavioral healthcare.</a:t>
            </a:r>
          </a:p>
          <a:p>
            <a:r>
              <a:rPr lang="en-US" dirty="0"/>
              <a:t>​​Staffed with Counselors and Peers, HEART uses a phased approach to help encampment and shelter residents link to needed behavioral health services and support. </a:t>
            </a:r>
          </a:p>
          <a:p>
            <a:pPr lvl="1"/>
            <a:r>
              <a:rPr lang="en-US" dirty="0"/>
              <a:t>Through the initial phase where we develop rapport and trust over time. </a:t>
            </a:r>
          </a:p>
          <a:p>
            <a:pPr lvl="1"/>
            <a:r>
              <a:rPr lang="en-US" dirty="0"/>
              <a:t>The timeline for these phases can be weeks or years. </a:t>
            </a:r>
          </a:p>
          <a:p>
            <a:pPr lvl="1"/>
            <a:r>
              <a:rPr lang="en-US" dirty="0"/>
              <a:t>The team's ultimate goal is to reach linkage phase so that encampment and shelter residents will consent to and can obtain the behavioral services they need. </a:t>
            </a:r>
          </a:p>
          <a:p>
            <a:r>
              <a:rPr lang="en-US" dirty="0"/>
              <a:t>If you are calling to refer someone else experiencing homelessness, please complete the HEART Referral form. Send a secured email to BHS-HEARTReferrals@saccounty.gov​ with 1) your name, 2) phone number, and 3) a brief message with what services you are seeking.​​Or Call (916) 875-1720. </a:t>
            </a:r>
          </a:p>
        </p:txBody>
      </p:sp>
    </p:spTree>
    <p:extLst>
      <p:ext uri="{BB962C8B-B14F-4D97-AF65-F5344CB8AC3E}">
        <p14:creationId xmlns:p14="http://schemas.microsoft.com/office/powerpoint/2010/main" val="26500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Purpose and Values</a:t>
            </a:r>
          </a:p>
        </p:txBody>
      </p:sp>
      <p:sp>
        <p:nvSpPr>
          <p:cNvPr id="3" name="Content Placeholder 2"/>
          <p:cNvSpPr>
            <a:spLocks noGrp="1"/>
          </p:cNvSpPr>
          <p:nvPr>
            <p:ph sz="quarter" idx="13"/>
          </p:nvPr>
        </p:nvSpPr>
        <p:spPr/>
        <p:txBody>
          <a:bodyPr>
            <a:normAutofit fontScale="92500" lnSpcReduction="20000"/>
          </a:bodyPr>
          <a:lstStyle/>
          <a:p>
            <a:r>
              <a:rPr lang="en-US" dirty="0"/>
              <a:t>Mental Health First </a:t>
            </a:r>
          </a:p>
          <a:p>
            <a:pPr lvl="1"/>
            <a:r>
              <a:rPr lang="en-US" dirty="0"/>
              <a:t>Shelter/permanent housing as significant secondary priority </a:t>
            </a:r>
          </a:p>
          <a:p>
            <a:pPr lvl="1"/>
            <a:r>
              <a:rPr lang="en-US" dirty="0"/>
              <a:t>Meaningful relationships with partners who have a housing first model </a:t>
            </a:r>
          </a:p>
          <a:p>
            <a:r>
              <a:rPr lang="en-US" dirty="0"/>
              <a:t>Recovery Oriented </a:t>
            </a:r>
          </a:p>
          <a:p>
            <a:pPr lvl="1"/>
            <a:r>
              <a:rPr lang="en-US" dirty="0"/>
              <a:t>Person-centered, collaborative, strengths based </a:t>
            </a:r>
          </a:p>
          <a:p>
            <a:r>
              <a:rPr lang="en-US" dirty="0"/>
              <a:t>“Whatever it Takes” mentality </a:t>
            </a:r>
          </a:p>
          <a:p>
            <a:pPr lvl="1"/>
            <a:r>
              <a:rPr lang="en-US" dirty="0"/>
              <a:t>Creative thinking and innovative approaches to service  </a:t>
            </a:r>
          </a:p>
          <a:p>
            <a:r>
              <a:rPr lang="en-US" dirty="0"/>
              <a:t>Equity of access to services </a:t>
            </a:r>
          </a:p>
          <a:p>
            <a:pPr lvl="1"/>
            <a:r>
              <a:rPr lang="en-US" dirty="0"/>
              <a:t>Reduce barriers by bringing services to the client</a:t>
            </a:r>
          </a:p>
        </p:txBody>
      </p:sp>
      <p:pic>
        <p:nvPicPr>
          <p:cNvPr id="4" name="Picture 3"/>
          <p:cNvPicPr>
            <a:picLocks noChangeAspect="1"/>
          </p:cNvPicPr>
          <p:nvPr/>
        </p:nvPicPr>
        <p:blipFill>
          <a:blip r:embed="rId2"/>
          <a:stretch>
            <a:fillRect/>
          </a:stretch>
        </p:blipFill>
        <p:spPr>
          <a:xfrm>
            <a:off x="8417104" y="1932259"/>
            <a:ext cx="3218318" cy="3600439"/>
          </a:xfrm>
          <a:prstGeom prst="rect">
            <a:avLst/>
          </a:prstGeom>
        </p:spPr>
      </p:pic>
    </p:spTree>
    <p:extLst>
      <p:ext uri="{BB962C8B-B14F-4D97-AF65-F5344CB8AC3E}">
        <p14:creationId xmlns:p14="http://schemas.microsoft.com/office/powerpoint/2010/main" val="2595362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Team</a:t>
            </a:r>
          </a:p>
        </p:txBody>
      </p:sp>
      <p:sp>
        <p:nvSpPr>
          <p:cNvPr id="3" name="Content Placeholder 2"/>
          <p:cNvSpPr>
            <a:spLocks noGrp="1"/>
          </p:cNvSpPr>
          <p:nvPr>
            <p:ph sz="quarter" idx="13"/>
          </p:nvPr>
        </p:nvSpPr>
        <p:spPr>
          <a:xfrm>
            <a:off x="685800" y="2063396"/>
            <a:ext cx="10869930" cy="3990085"/>
          </a:xfrm>
        </p:spPr>
        <p:txBody>
          <a:bodyPr>
            <a:normAutofit fontScale="92500" lnSpcReduction="20000"/>
          </a:bodyPr>
          <a:lstStyle/>
          <a:p>
            <a:pPr marL="0" indent="0">
              <a:buNone/>
            </a:pPr>
            <a:r>
              <a:rPr lang="en-US" dirty="0"/>
              <a:t>12 Mental Health Counselors </a:t>
            </a:r>
          </a:p>
          <a:p>
            <a:r>
              <a:rPr lang="en-US" dirty="0"/>
              <a:t>Engage and build rapport/trust within the identified engagements/shelters on an ongoing basis. </a:t>
            </a:r>
          </a:p>
          <a:p>
            <a:r>
              <a:rPr lang="en-US" dirty="0"/>
              <a:t>Conduct clinical assessments to determine need for further mental health or substance use prevention and treatment and at what level of service. </a:t>
            </a:r>
          </a:p>
          <a:p>
            <a:r>
              <a:rPr lang="en-US" dirty="0"/>
              <a:t>Admit and discharging client to programs. </a:t>
            </a:r>
          </a:p>
          <a:p>
            <a:r>
              <a:rPr lang="en-US" dirty="0"/>
              <a:t>Provide crisis intervention as appropriate. </a:t>
            </a:r>
          </a:p>
          <a:p>
            <a:r>
              <a:rPr lang="en-US" dirty="0"/>
              <a:t>Coordinate with County Department of Human Assistance (DHA) and the city Department of Community Response (DCR) as appropriate for benefits acquisition, housing, shelters, medical care, etc. </a:t>
            </a:r>
          </a:p>
          <a:p>
            <a:r>
              <a:rPr lang="en-US" dirty="0"/>
              <a:t>Provide psycho-education regarding symptoms, symptom management and treatment options. </a:t>
            </a:r>
          </a:p>
          <a:p>
            <a:r>
              <a:rPr lang="en-US" dirty="0"/>
              <a:t>Coordinate with mental health providers, system partners, and community partners.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8134" y="370390"/>
            <a:ext cx="2785598" cy="2077656"/>
          </a:xfrm>
          <a:prstGeom prst="rect">
            <a:avLst/>
          </a:prstGeom>
        </p:spPr>
      </p:pic>
    </p:spTree>
    <p:extLst>
      <p:ext uri="{BB962C8B-B14F-4D97-AF65-F5344CB8AC3E}">
        <p14:creationId xmlns:p14="http://schemas.microsoft.com/office/powerpoint/2010/main" val="184805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Team</a:t>
            </a:r>
          </a:p>
        </p:txBody>
      </p:sp>
      <p:sp>
        <p:nvSpPr>
          <p:cNvPr id="3" name="Content Placeholder 2"/>
          <p:cNvSpPr>
            <a:spLocks noGrp="1"/>
          </p:cNvSpPr>
          <p:nvPr>
            <p:ph sz="quarter" idx="13"/>
          </p:nvPr>
        </p:nvSpPr>
        <p:spPr>
          <a:xfrm>
            <a:off x="685800" y="2063396"/>
            <a:ext cx="11075670" cy="3990085"/>
          </a:xfrm>
        </p:spPr>
        <p:txBody>
          <a:bodyPr>
            <a:normAutofit fontScale="92500" lnSpcReduction="10000"/>
          </a:bodyPr>
          <a:lstStyle/>
          <a:p>
            <a:pPr marL="0" indent="0">
              <a:buNone/>
            </a:pPr>
            <a:r>
              <a:rPr lang="en-US" dirty="0"/>
              <a:t>10 Behavioral Health Peer Specialists </a:t>
            </a:r>
          </a:p>
          <a:p>
            <a:r>
              <a:rPr lang="en-US" dirty="0"/>
              <a:t>Share personal lived experiences relating to homelessness, housing insecurity and/or behavioral health and recovery services in a variety of settings, including person-to-person, small and large groups, and public presentations. </a:t>
            </a:r>
          </a:p>
          <a:p>
            <a:r>
              <a:rPr lang="en-US" dirty="0"/>
              <a:t>Provide information, education, training and technical assistance on consumer and family member perspective for behavioral health system providers and partners. </a:t>
            </a:r>
          </a:p>
          <a:p>
            <a:r>
              <a:rPr lang="en-US" dirty="0"/>
              <a:t>Support client and family involvement in services through client-centered engagement. </a:t>
            </a:r>
          </a:p>
          <a:p>
            <a:r>
              <a:rPr lang="en-US" dirty="0"/>
              <a:t>Participate in countywide regional outreach activities related to Behavioral Health services. </a:t>
            </a:r>
          </a:p>
          <a:p>
            <a:r>
              <a:rPr lang="en-US" dirty="0"/>
              <a:t>Support clients prior to and during appointments, with the goal of increasing the client’s engagement with service providers and decreasing the stress and anxiety of these appointments.</a:t>
            </a:r>
          </a:p>
        </p:txBody>
      </p:sp>
      <p:pic>
        <p:nvPicPr>
          <p:cNvPr id="3074" name="Picture 2" descr="Collage of photos of Nita Webb - Peer Counselor for Sacramento County. Using Lived Experience for Positive 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2593" y="328784"/>
            <a:ext cx="4056512" cy="186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105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Services</a:t>
            </a:r>
          </a:p>
        </p:txBody>
      </p:sp>
      <p:sp>
        <p:nvSpPr>
          <p:cNvPr id="3" name="Content Placeholder 2"/>
          <p:cNvSpPr>
            <a:spLocks noGrp="1"/>
          </p:cNvSpPr>
          <p:nvPr>
            <p:ph sz="quarter" idx="13"/>
          </p:nvPr>
        </p:nvSpPr>
        <p:spPr>
          <a:xfrm>
            <a:off x="564016" y="2215153"/>
            <a:ext cx="10721340" cy="4379623"/>
          </a:xfrm>
        </p:spPr>
        <p:txBody>
          <a:bodyPr/>
          <a:lstStyle/>
          <a:p>
            <a:r>
              <a:rPr lang="en-US" dirty="0"/>
              <a:t>Out in the field to serve the unhoused population by providing linkage to Sacramento County mental health services and Substance Use Prevention and Treatment (SUPT) services to individuals that are interested and eligible. </a:t>
            </a:r>
          </a:p>
          <a:p>
            <a:r>
              <a:rPr lang="en-US" dirty="0"/>
              <a:t>Our team will also be networking and coordinating with other organizations to assist in bringing various services and resources to the unhoused populations; i.e. medical attention and pet health.  </a:t>
            </a:r>
          </a:p>
          <a:p>
            <a:r>
              <a:rPr lang="en-US" dirty="0"/>
              <a:t>Our goal is to reduce barriers to treatment by bringing these services to the places these individuals call home. </a:t>
            </a:r>
          </a:p>
        </p:txBody>
      </p:sp>
      <p:pic>
        <p:nvPicPr>
          <p:cNvPr id="5122" name="Picture 2" descr="Image result for sacramento outreach homel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9519" y="414981"/>
            <a:ext cx="2835837" cy="1591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68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Collaboration</a:t>
            </a:r>
          </a:p>
        </p:txBody>
      </p:sp>
      <p:sp>
        <p:nvSpPr>
          <p:cNvPr id="3" name="Content Placeholder 2"/>
          <p:cNvSpPr>
            <a:spLocks noGrp="1"/>
          </p:cNvSpPr>
          <p:nvPr>
            <p:ph sz="quarter" idx="13"/>
          </p:nvPr>
        </p:nvSpPr>
        <p:spPr/>
        <p:txBody>
          <a:bodyPr/>
          <a:lstStyle/>
          <a:p>
            <a:r>
              <a:rPr lang="en-US" dirty="0"/>
              <a:t>Sacramento County Department of Human Assistance </a:t>
            </a:r>
          </a:p>
          <a:p>
            <a:r>
              <a:rPr lang="en-US" dirty="0"/>
              <a:t>Sacramento County department of Homeless services and housing</a:t>
            </a:r>
          </a:p>
          <a:p>
            <a:r>
              <a:rPr lang="en-US" dirty="0"/>
              <a:t>City of Sacramento Department of Community Response </a:t>
            </a:r>
          </a:p>
          <a:p>
            <a:r>
              <a:rPr lang="en-US" dirty="0"/>
              <a:t>Sacramento Covered </a:t>
            </a:r>
          </a:p>
          <a:p>
            <a:r>
              <a:rPr lang="en-US" dirty="0"/>
              <a:t>Sacramento Steps Forward </a:t>
            </a:r>
          </a:p>
          <a:p>
            <a:r>
              <a:rPr lang="en-US" dirty="0"/>
              <a:t>Local jurisdictions and Community Based Organizations (CBO’s)</a:t>
            </a:r>
          </a:p>
        </p:txBody>
      </p:sp>
      <p:pic>
        <p:nvPicPr>
          <p:cNvPr id="4098" name="Picture 2" descr="Several tiny homes lined u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4517" y="256652"/>
            <a:ext cx="4370126" cy="2010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51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Collaboration</a:t>
            </a:r>
          </a:p>
        </p:txBody>
      </p:sp>
      <p:sp>
        <p:nvSpPr>
          <p:cNvPr id="3" name="Content Placeholder 2"/>
          <p:cNvSpPr>
            <a:spLocks noGrp="1"/>
          </p:cNvSpPr>
          <p:nvPr>
            <p:ph sz="quarter" idx="13"/>
          </p:nvPr>
        </p:nvSpPr>
        <p:spPr>
          <a:xfrm>
            <a:off x="685800" y="1782502"/>
            <a:ext cx="10835640" cy="4423988"/>
          </a:xfrm>
        </p:spPr>
        <p:txBody>
          <a:bodyPr>
            <a:normAutofit fontScale="85000" lnSpcReduction="20000"/>
          </a:bodyPr>
          <a:lstStyle/>
          <a:p>
            <a:pPr marL="0" indent="0">
              <a:buNone/>
            </a:pPr>
            <a:r>
              <a:rPr lang="en-US" dirty="0"/>
              <a:t>CORE Programs  </a:t>
            </a:r>
          </a:p>
          <a:p>
            <a:r>
              <a:rPr lang="en-US" dirty="0"/>
              <a:t>Adult Outpatient Services Transformation: </a:t>
            </a:r>
          </a:p>
          <a:p>
            <a:pPr lvl="1"/>
            <a:r>
              <a:rPr lang="en-US" dirty="0"/>
              <a:t>Community Outreach Recovery Empowerment (CORE) Program </a:t>
            </a:r>
          </a:p>
          <a:p>
            <a:pPr lvl="2"/>
            <a:r>
              <a:rPr lang="en-US" dirty="0"/>
              <a:t>Sacramento County is transforming the Wellness and Recovery Center, Regional Support Team, Guest House, and TCORE Programs into the new Community Outreach Recovery Empowerment (CORE) Program. </a:t>
            </a:r>
          </a:p>
          <a:p>
            <a:pPr lvl="1"/>
            <a:r>
              <a:rPr lang="en-US" dirty="0"/>
              <a:t>Designed by You </a:t>
            </a:r>
          </a:p>
          <a:p>
            <a:pPr lvl="2"/>
            <a:r>
              <a:rPr lang="en-US" dirty="0"/>
              <a:t>feedback and input gathered from consumers, family members of consumers, direct service staff as well as various community stakeholders. </a:t>
            </a:r>
          </a:p>
          <a:p>
            <a:pPr lvl="1"/>
            <a:r>
              <a:rPr lang="en-US" dirty="0"/>
              <a:t>We'll Meet You There </a:t>
            </a:r>
          </a:p>
          <a:p>
            <a:pPr lvl="2"/>
            <a:r>
              <a:rPr lang="en-US" dirty="0"/>
              <a:t>CORE provides services at 11 sites throughout Sacramento County, each with a co-located peer run community wellness center. These centers will be open to all adult community members. In addition to these sites, services are delivered in the community, wherever requested. </a:t>
            </a:r>
          </a:p>
          <a:p>
            <a:pPr lvl="1"/>
            <a:r>
              <a:rPr lang="en-US" dirty="0"/>
              <a:t>Recovery Happens </a:t>
            </a:r>
          </a:p>
          <a:p>
            <a:pPr lvl="2"/>
            <a:r>
              <a:rPr lang="en-US" dirty="0"/>
              <a:t>Services are strength-based, recovery focused, and flexible. As your needs change, your level of treatment intensity can be adjusted. </a:t>
            </a:r>
          </a:p>
          <a:p>
            <a:pPr lvl="2"/>
            <a:r>
              <a:rPr lang="en-US" dirty="0"/>
              <a:t>Latest updates available at </a:t>
            </a:r>
            <a:r>
              <a:rPr lang="en-US" dirty="0">
                <a:hlinkClick r:id="rId2"/>
              </a:rPr>
              <a:t>Adult Outpatient Services Transformation: Community Outreach Recovery Empowerment (CORE) Program (saccounty.gov)</a:t>
            </a:r>
            <a:endParaRPr lang="en-US" dirty="0"/>
          </a:p>
        </p:txBody>
      </p:sp>
      <p:pic>
        <p:nvPicPr>
          <p:cNvPr id="7170" name="Picture 2" descr="Image result for sacramento steinberg outreach homel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9792" y="276084"/>
            <a:ext cx="4410075"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29216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C325B17C39934F9179D5C265E3F5E7" ma:contentTypeVersion="3" ma:contentTypeDescription="Create a new document." ma:contentTypeScope="" ma:versionID="e761cc9e3636822b31a99cfe28591220">
  <xsd:schema xmlns:xsd="http://www.w3.org/2001/XMLSchema" xmlns:xs="http://www.w3.org/2001/XMLSchema" xmlns:p="http://schemas.microsoft.com/office/2006/metadata/properties" xmlns:ns1="http://schemas.microsoft.com/sharepoint/v3" xmlns:ns2="bc076434-9c87-441b-b12b-d6574d868ccf" targetNamespace="http://schemas.microsoft.com/office/2006/metadata/properties" ma:root="true" ma:fieldsID="f85df3f6993da920b755d058bd646a1e" ns1:_="" ns2:_="">
    <xsd:import namespace="http://schemas.microsoft.com/sharepoint/v3"/>
    <xsd:import namespace="bc076434-9c87-441b-b12b-d6574d868cc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ma:readOnly="false">
      <xsd:simpleType>
        <xsd:restriction base="dms:Unknown"/>
      </xsd:simpleType>
    </xsd:element>
    <xsd:element name="PublishingExpirationDate" ma:index="9" nillable="true" ma:displayName="Scheduling End Dat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076434-9c87-441b-b12b-d6574d868cc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0364725-F28B-4D37-84A8-C5D65E81E562}"/>
</file>

<file path=customXml/itemProps2.xml><?xml version="1.0" encoding="utf-8"?>
<ds:datastoreItem xmlns:ds="http://schemas.openxmlformats.org/officeDocument/2006/customXml" ds:itemID="{1A77CACA-D66B-4727-8BA5-C59EC5741BDC}"/>
</file>

<file path=customXml/itemProps3.xml><?xml version="1.0" encoding="utf-8"?>
<ds:datastoreItem xmlns:ds="http://schemas.openxmlformats.org/officeDocument/2006/customXml" ds:itemID="{8DF9C40F-7498-45CB-8D4D-EB7F4E4D4672}"/>
</file>

<file path=docProps/app.xml><?xml version="1.0" encoding="utf-8"?>
<Properties xmlns="http://schemas.openxmlformats.org/officeDocument/2006/extended-properties" xmlns:vt="http://schemas.openxmlformats.org/officeDocument/2006/docPropsVTypes">
  <Template>Gallery</Template>
  <TotalTime>1579</TotalTime>
  <Words>1794</Words>
  <Application>Microsoft Office PowerPoint</Application>
  <PresentationFormat>Widescreen</PresentationFormat>
  <Paragraphs>158</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Gill Sans MT</vt:lpstr>
      <vt:lpstr>helvetica neue</vt:lpstr>
      <vt:lpstr>helvetica neue</vt:lpstr>
      <vt:lpstr>open_sansbold</vt:lpstr>
      <vt:lpstr>open_sansbold, sans-serif</vt:lpstr>
      <vt:lpstr>open_sansregular</vt:lpstr>
      <vt:lpstr>Gallery</vt:lpstr>
      <vt:lpstr>Homeless Engagement and Response Team (HEART)</vt:lpstr>
      <vt:lpstr>Background </vt:lpstr>
      <vt:lpstr>What is HEART?</vt:lpstr>
      <vt:lpstr>HEART Purpose and Values</vt:lpstr>
      <vt:lpstr>HEART Team</vt:lpstr>
      <vt:lpstr>HEART Team</vt:lpstr>
      <vt:lpstr>HEART Services</vt:lpstr>
      <vt:lpstr>HEART Collaboration</vt:lpstr>
      <vt:lpstr>HEART Collaboration</vt:lpstr>
      <vt:lpstr>PowerPoint Presentation</vt:lpstr>
      <vt:lpstr>CORE Community  Wellness Center Locations</vt:lpstr>
      <vt:lpstr>HEART Collaboration</vt:lpstr>
      <vt:lpstr>engagement Services Team (EST)</vt:lpstr>
      <vt:lpstr>City County Partnership</vt:lpstr>
      <vt:lpstr>How BHS helps People Experiencing Homelessness</vt:lpstr>
      <vt:lpstr>PowerPoint Presentation</vt:lpstr>
    </vt:vector>
  </TitlesOfParts>
  <Company>County of Sacramento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Homeless Encampment and Response Team (HEART)</dc:title>
  <dc:creator>Rocha-Wyatt. Monica</dc:creator>
  <cp:lastModifiedBy>Rocha-Wyatt. Monica</cp:lastModifiedBy>
  <cp:revision>20</cp:revision>
  <dcterms:created xsi:type="dcterms:W3CDTF">2022-12-20T18:49:31Z</dcterms:created>
  <dcterms:modified xsi:type="dcterms:W3CDTF">2023-07-13T16:01:52Z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0x010100E9C325B17C39934F9179D5C265E3F5E7</vt:lpwstr>
  </property>
</Properties>
</file>