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ms-powerpoint.presentation.macroEnabled.main+xml"/>
  <Override PartName="/ppt/slides/slide29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69" r:id="rId1"/>
  </p:sldMasterIdLst>
  <p:notesMasterIdLst>
    <p:notesMasterId r:id="rId31"/>
  </p:notesMasterIdLst>
  <p:sldIdLst>
    <p:sldId id="256" r:id="rId2"/>
    <p:sldId id="284" r:id="rId3"/>
    <p:sldId id="285" r:id="rId4"/>
    <p:sldId id="257" r:id="rId5"/>
    <p:sldId id="261" r:id="rId6"/>
    <p:sldId id="262" r:id="rId7"/>
    <p:sldId id="286" r:id="rId8"/>
    <p:sldId id="287" r:id="rId9"/>
    <p:sldId id="288" r:id="rId10"/>
    <p:sldId id="267" r:id="rId11"/>
    <p:sldId id="270" r:id="rId12"/>
    <p:sldId id="272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273" r:id="rId23"/>
    <p:sldId id="274" r:id="rId24"/>
    <p:sldId id="265" r:id="rId25"/>
    <p:sldId id="289" r:id="rId26"/>
    <p:sldId id="282" r:id="rId27"/>
    <p:sldId id="290" r:id="rId28"/>
    <p:sldId id="291" r:id="rId29"/>
    <p:sldId id="292" r:id="rId30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38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447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2447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447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C47B00DA-C8CA-4D30-9106-2A9044C9916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DB48274-CFF3-4CAE-80FA-E6930E42609A}" type="slidenum">
              <a:rPr lang="en-US" altLang="en-US" smtClean="0"/>
              <a:pPr/>
              <a:t>1</a:t>
            </a:fld>
            <a:endParaRPr lang="en-US" altLang="en-US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0ACBFF1-31C8-46F0-96DA-796E3E98E34D}" type="slidenum">
              <a:rPr lang="en-US" altLang="en-US" smtClean="0"/>
              <a:pPr/>
              <a:t>4</a:t>
            </a:fld>
            <a:endParaRPr lang="en-US" altLang="en-US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542 h 1906"/>
                <a:gd name="T4" fmla="*/ 5794 w 5740"/>
                <a:gd name="T5" fmla="*/ 1542 h 1906"/>
                <a:gd name="T6" fmla="*/ 5794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599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42599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C6E14-8041-459C-93B1-4FA4D1127D8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8FCF6-7097-4F5C-80B8-7CE093A9FF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BC3AB-A456-40AC-8659-979DBF5CD06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C8A31-087B-4CBC-A05A-46DE63C7C1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D6180-6CEA-48D1-BDE9-7A41C5BD2CE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0E7DE-309D-4ED5-8D5B-E4EC640889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5BEF5-52AD-4B15-B901-2E2CB84D100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AA79B-8E28-45A0-814A-B6C16235E4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B9D787-5CF3-498E-A499-F2F3ADB6A1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CBD7E-49BC-426B-ADF8-84C21B509CD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DC5096-F677-473E-8056-2FBDFF3F9E6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2496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D5A66F88-CEF5-4C13-9EB9-E10B589F8CD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2496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496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496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497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42497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542 h 1906"/>
                <a:gd name="T4" fmla="*/ 5794 w 5740"/>
                <a:gd name="T5" fmla="*/ 1542 h 1906"/>
                <a:gd name="T6" fmla="*/ 5794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2497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2497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2497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16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2.wav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ag.ca.gov/cfs/falseclaims" TargetMode="External"/><Relationship Id="rId2" Type="http://schemas.openxmlformats.org/officeDocument/2006/relationships/hyperlink" Target="http://www.justice.gov/civil/docs_forms/C-FRAUDS_FCA_Primer.pdf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riasd\Local%20Settings\Temporary%20Internet%20Files\Content.IE5\2GAFURNM\MSBD18888_0000%5b1%5d.wav" TargetMode="External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4.xml"/><Relationship Id="rId1" Type="http://schemas.openxmlformats.org/officeDocument/2006/relationships/audio" Target="file:///C:\Documents%20and%20Settings\ariasd\Local%20Settings\Temporary%20Internet%20Files\Content.IE5\IAK5Y37S\MSSN00235_0000%5b1%5d.wav" TargetMode="External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inside.compliance.saccounty.net/Encryption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3.wav"/><Relationship Id="rId4" Type="http://schemas.openxmlformats.org/officeDocument/2006/relationships/image" Target="../media/image13.gi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HDivisionComplianceOfficer@SacCounty.net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52600"/>
            <a:ext cx="7772400" cy="19208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altLang="en-US" b="0" smtClean="0">
                <a:latin typeface="Eurostile" pitchFamily="34" charset="0"/>
              </a:rPr>
              <a:t>COMPLIANCE TRAINING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latin typeface="Century Gothic" pitchFamily="34" charset="0"/>
              </a:rPr>
              <a:t>Annual Refresher Course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F0AA796-C952-4485-945F-EAD1952A7DB5}" type="slidenum">
              <a:rPr lang="en-US" altLang="en-US" smtClean="0"/>
              <a:pPr/>
              <a:t>2</a:t>
            </a:fld>
            <a:endParaRPr lang="en-US" altLang="en-US" smtClean="0"/>
          </a:p>
        </p:txBody>
      </p:sp>
      <p:sp>
        <p:nvSpPr>
          <p:cNvPr id="273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762000"/>
            <a:ext cx="8610600" cy="1338263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en-US" sz="2800" b="0" smtClean="0"/>
              <a:t>The initial compliance program training that you participated in addressed the following questions:</a:t>
            </a:r>
            <a:br>
              <a:rPr lang="en-US" altLang="en-US" sz="2800" b="0" smtClean="0"/>
            </a:br>
            <a:endParaRPr lang="en-US" altLang="en-US" sz="2800" b="0" smtClean="0"/>
          </a:p>
        </p:txBody>
      </p:sp>
      <p:sp>
        <p:nvSpPr>
          <p:cNvPr id="27341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81000" y="2362200"/>
            <a:ext cx="8229600" cy="3810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What is Compliance?</a:t>
            </a:r>
          </a:p>
          <a:p>
            <a:pPr eaLnBrk="1" hangingPunct="1">
              <a:defRPr/>
            </a:pPr>
            <a:r>
              <a:rPr lang="en-US" altLang="en-US" sz="2800" smtClean="0"/>
              <a:t>What are the functions and elements of the Sacramento County Behavioral Health Compliance Program?</a:t>
            </a:r>
          </a:p>
          <a:p>
            <a:pPr eaLnBrk="1" hangingPunct="1">
              <a:defRPr/>
            </a:pPr>
            <a:r>
              <a:rPr lang="en-US" altLang="en-US" sz="2800" smtClean="0"/>
              <a:t>What are your responsibilities?</a:t>
            </a:r>
          </a:p>
          <a:p>
            <a:pPr eaLnBrk="1" hangingPunct="1">
              <a:defRPr/>
            </a:pPr>
            <a:r>
              <a:rPr lang="en-US" altLang="en-US" sz="2800" smtClean="0"/>
              <a:t>How do you help prevent compliance problems?</a:t>
            </a:r>
          </a:p>
          <a:p>
            <a:pPr eaLnBrk="1" hangingPunct="1">
              <a:defRPr/>
            </a:pPr>
            <a:r>
              <a:rPr lang="en-US" altLang="en-US" sz="2800" smtClean="0"/>
              <a:t>How do you recognize and report compliance problems?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73CEAFB-B526-4605-8E43-0C420DC91895}" type="slidenum">
              <a:rPr lang="en-US" altLang="en-US" smtClean="0"/>
              <a:pPr/>
              <a:t>3</a:t>
            </a:fld>
            <a:endParaRPr lang="en-US" altLang="en-US" smtClean="0"/>
          </a:p>
        </p:txBody>
      </p:sp>
      <p:sp>
        <p:nvSpPr>
          <p:cNvPr id="27443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81000" y="228600"/>
            <a:ext cx="8229600" cy="3200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This training is designed to refresh your understanding and highlight any new compliance related issues or laws.</a:t>
            </a:r>
          </a:p>
        </p:txBody>
      </p:sp>
      <p:pic>
        <p:nvPicPr>
          <p:cNvPr id="5124" name="Picture 5" descr="MMj01781410000[1]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4988" y="3810000"/>
            <a:ext cx="2624137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B4D8011-22A6-41DB-98AC-C5BE4081FFF7}" type="slidenum">
              <a:rPr lang="en-US" altLang="en-US" smtClean="0"/>
              <a:pPr/>
              <a:t>4</a:t>
            </a:fld>
            <a:endParaRPr lang="en-US" altLang="en-US" smtClean="0"/>
          </a:p>
        </p:txBody>
      </p:sp>
      <p:pic>
        <p:nvPicPr>
          <p:cNvPr id="221197" name="MSj03005.wav">
            <a:hlinkClick r:id="" action="ppaction://media"/>
          </p:cNvPr>
          <p:cNvPicPr>
            <a:picLocks noGrp="1" noRot="1" noChangeAspect="1" noChangeArrowheads="1"/>
          </p:cNvPicPr>
          <p:nvPr>
            <p:ph idx="1"/>
            <a:wavAudioFile r:embed="rId1" name="MSj03883330000[1].wav"/>
          </p:nvPr>
        </p:nvPicPr>
        <p:blipFill>
          <a:blip r:embed="rId4"/>
          <a:srcRect/>
          <a:stretch>
            <a:fillRect/>
          </a:stretch>
        </p:blipFill>
        <p:spPr>
          <a:xfrm>
            <a:off x="4572000" y="5715000"/>
            <a:ext cx="304800" cy="304800"/>
          </a:xfrm>
          <a:noFill/>
        </p:spPr>
      </p:pic>
      <p:sp>
        <p:nvSpPr>
          <p:cNvPr id="2211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81000" y="533400"/>
            <a:ext cx="8305800" cy="37338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en-US" sz="2000" dirty="0" smtClean="0"/>
              <a:t>Federal/State healthcare expenditures (Primarily Medicare and Medicaid) have continued to grow for decades and represent a substantial portion of both the Federal and State budgets.</a:t>
            </a:r>
            <a:br>
              <a:rPr lang="en-US" altLang="en-US" sz="2000" dirty="0" smtClean="0"/>
            </a:br>
            <a:r>
              <a:rPr lang="en-US" altLang="en-US" sz="2000" dirty="0" smtClean="0"/>
              <a:t/>
            </a:r>
            <a:br>
              <a:rPr lang="en-US" altLang="en-US" sz="2000" dirty="0" smtClean="0"/>
            </a:br>
            <a:r>
              <a:rPr lang="en-US" sz="2000" dirty="0"/>
              <a:t>In 2015 an estimated $29.1 billion dollars was spent on improper payments through Medicaid alone</a:t>
            </a:r>
            <a:r>
              <a:rPr lang="en-US" sz="2000" dirty="0">
                <a:latin typeface="Arial" charset="0"/>
              </a:rPr>
              <a:t/>
            </a:r>
            <a:br>
              <a:rPr lang="en-US" sz="2000" dirty="0">
                <a:latin typeface="Arial" charset="0"/>
              </a:rPr>
            </a:br>
            <a:r>
              <a:rPr lang="en-US" altLang="en-US" sz="2000" dirty="0" smtClean="0">
                <a:solidFill>
                  <a:schemeClr val="tx1"/>
                </a:solidFill>
              </a:rPr>
              <a:t/>
            </a:r>
            <a:br>
              <a:rPr lang="en-US" altLang="en-US" sz="2000" dirty="0" smtClean="0">
                <a:solidFill>
                  <a:schemeClr val="tx1"/>
                </a:solidFill>
              </a:rPr>
            </a:br>
            <a:r>
              <a:rPr lang="en-US" altLang="en-US" sz="2000" dirty="0" smtClean="0">
                <a:solidFill>
                  <a:schemeClr val="tx1"/>
                </a:solidFill>
              </a:rPr>
              <a:t/>
            </a:r>
            <a:br>
              <a:rPr lang="en-US" altLang="en-US" sz="2000" dirty="0" smtClean="0">
                <a:solidFill>
                  <a:schemeClr val="tx1"/>
                </a:solidFill>
              </a:rPr>
            </a:br>
            <a:r>
              <a:rPr lang="en-US" altLang="en-US" sz="2000" dirty="0" smtClean="0">
                <a:solidFill>
                  <a:schemeClr val="tx1"/>
                </a:solidFill>
              </a:rPr>
              <a:t> </a:t>
            </a:r>
            <a:r>
              <a:rPr lang="en-US" altLang="en-US" sz="2000" dirty="0" smtClean="0"/>
              <a:t>Federal and State agencies are funded to use a variety of Federal and State laws and regulations to reduce and prevent this fraud, waste, and abuse.</a:t>
            </a:r>
            <a:r>
              <a:rPr lang="en-US" altLang="en-US" sz="2000" dirty="0" smtClean="0">
                <a:solidFill>
                  <a:schemeClr val="tx1"/>
                </a:solidFill>
              </a:rPr>
              <a:t> </a:t>
            </a:r>
            <a:br>
              <a:rPr lang="en-US" altLang="en-US" sz="2000" dirty="0" smtClean="0">
                <a:solidFill>
                  <a:schemeClr val="tx1"/>
                </a:solidFill>
              </a:rPr>
            </a:br>
            <a:endParaRPr lang="en-US" altLang="en-US" sz="2000" dirty="0" smtClean="0">
              <a:solidFill>
                <a:schemeClr val="tx1"/>
              </a:solidFill>
            </a:endParaRPr>
          </a:p>
        </p:txBody>
      </p:sp>
      <p:pic>
        <p:nvPicPr>
          <p:cNvPr id="6149" name="Picture 6" descr="j028320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4876800"/>
            <a:ext cx="17811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7" descr="MMj02835910000[1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0" y="5181600"/>
            <a:ext cx="137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8" descr="MMj03363380000[1]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81400" y="4724400"/>
            <a:ext cx="1697038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64" fill="hold"/>
                                        <p:tgtEl>
                                          <p:spTgt spid="221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119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EC2E9F9-AC4A-4AF8-9A18-8B8FE7C021F4}" type="slidenum">
              <a:rPr lang="en-US" altLang="en-US" smtClean="0"/>
              <a:pPr/>
              <a:t>5</a:t>
            </a:fld>
            <a:endParaRPr lang="en-US" altLang="en-US" smtClean="0"/>
          </a:p>
        </p:txBody>
      </p:sp>
      <p:sp>
        <p:nvSpPr>
          <p:cNvPr id="22938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81000" y="457200"/>
            <a:ext cx="8305800" cy="3886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Federal and California State laws for several years have required Medicaid (Medi-Cal) programs to develop and internalize a program that maximizes compliance.</a:t>
            </a:r>
          </a:p>
        </p:txBody>
      </p:sp>
      <p:pic>
        <p:nvPicPr>
          <p:cNvPr id="229384" name="MSBD302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BD18831_0000[1]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343400" y="5257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 descr="MMj03370290000[1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4953000"/>
            <a:ext cx="1752600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5" fill="hold"/>
                                        <p:tgtEl>
                                          <p:spTgt spid="2293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938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AAB6E5D-603A-45D7-8C1F-12198A7F88C0}" type="slidenum">
              <a:rPr lang="en-US" altLang="en-US" smtClean="0"/>
              <a:pPr/>
              <a:t>6</a:t>
            </a:fld>
            <a:endParaRPr lang="en-US" altLang="en-US" smtClean="0"/>
          </a:p>
        </p:txBody>
      </p:sp>
      <p:sp>
        <p:nvSpPr>
          <p:cNvPr id="23142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57200" y="228600"/>
            <a:ext cx="83820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u="sng" smtClean="0"/>
              <a:t>The Deficit Reduction Act (DRA)</a:t>
            </a:r>
          </a:p>
        </p:txBody>
      </p:sp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304800" y="1524000"/>
            <a:ext cx="8382000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>
                <a:latin typeface="Arial" charset="0"/>
              </a:rPr>
              <a:t>The Federal DRA of 2005 (signed by President Bush in February, 2006) now adds more specific requirements that must be adopted by all agencies receiving or making $5 million or more in Medi-Cal payments.  It requires that specific information be provided to employees and contractors about whistleblower protections and incentives to take legal action to root out fraud and abuse.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C62C5B5-8C93-4A43-B7AA-F6ABB27492CC}" type="slidenum">
              <a:rPr lang="en-US" altLang="en-US" smtClean="0"/>
              <a:pPr/>
              <a:t>7</a:t>
            </a:fld>
            <a:endParaRPr lang="en-US" altLang="en-US" smtClean="0"/>
          </a:p>
        </p:txBody>
      </p:sp>
      <p:sp>
        <p:nvSpPr>
          <p:cNvPr id="276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Whistleblower - Definition</a:t>
            </a:r>
          </a:p>
        </p:txBody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>
                <a:cs typeface="Times New Roman" pitchFamily="18" charset="0"/>
              </a:rPr>
              <a:t>A whistleblower is an employee or former employee of an organization who reports misconduct to management and/or governmental authorities that have the power to take corrective action.  Generally, the misconduct is a violation of law, rule, regulation and/or a direct threat to public interest.  Fraud, health and safety violations, and corruption are just a few examples.</a:t>
            </a:r>
          </a:p>
          <a:p>
            <a:pPr eaLnBrk="1" hangingPunct="1">
              <a:defRPr/>
            </a:pPr>
            <a:endParaRPr lang="en-US" alt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48436D8-7905-4DF1-B61F-BAB665ADDEF0}" type="slidenum">
              <a:rPr lang="en-US" altLang="en-US" smtClean="0"/>
              <a:pPr/>
              <a:t>8</a:t>
            </a:fld>
            <a:endParaRPr lang="en-US" altLang="en-US" smtClean="0"/>
          </a:p>
        </p:txBody>
      </p:sp>
      <p:sp>
        <p:nvSpPr>
          <p:cNvPr id="277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Awards to Whistleblowers</a:t>
            </a:r>
          </a:p>
        </p:txBody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3600" smtClean="0"/>
              <a:t>Both the State and Federal False Claims Acts provide for whistleblowers (also know as “relators”) to receive a portion of the recovered funds plus reasonable expenses (attorney fees and other costs of bringing the lawsuit).</a:t>
            </a:r>
          </a:p>
          <a:p>
            <a:pPr eaLnBrk="1" hangingPunct="1">
              <a:defRPr/>
            </a:pPr>
            <a:endParaRPr lang="en-US" alt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5FC7FEF-7337-4010-8817-64E5EB57B42C}" type="slidenum">
              <a:rPr lang="en-US" altLang="en-US" smtClean="0"/>
              <a:pPr/>
              <a:t>9</a:t>
            </a:fld>
            <a:endParaRPr lang="en-US" altLang="en-US" smtClean="0"/>
          </a:p>
        </p:txBody>
      </p:sp>
      <p:sp>
        <p:nvSpPr>
          <p:cNvPr id="27853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941387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Protections for Whistleblowers</a:t>
            </a:r>
          </a:p>
        </p:txBody>
      </p:sp>
      <p:sp>
        <p:nvSpPr>
          <p:cNvPr id="27853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143000"/>
            <a:ext cx="4343400" cy="5410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smtClean="0"/>
              <a:t>Retaliation is </a:t>
            </a:r>
            <a:r>
              <a:rPr lang="en-US" altLang="en-US" sz="2400" b="1" smtClean="0">
                <a:solidFill>
                  <a:schemeClr val="accent2"/>
                </a:solidFill>
              </a:rPr>
              <a:t>forbidden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smtClean="0"/>
              <a:t>If the court finds that retaliation has occurred, whistleblowers are entitled to employment reinstatement, back pay and other compensation arising from such retaliation.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smtClean="0"/>
              <a:t>Further details about awards and protections may be found in the document “Employee Education About False Claims Recovery” (Policy and Procedure #20-03)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smtClean="0"/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smtClean="0"/>
          </a:p>
        </p:txBody>
      </p:sp>
      <p:sp>
        <p:nvSpPr>
          <p:cNvPr id="27853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219200"/>
            <a:ext cx="4267200" cy="4495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i="1" smtClean="0"/>
              <a:t>The complete text of the federal law may be found at:  </a:t>
            </a:r>
            <a:r>
              <a:rPr lang="en-US" altLang="en-US" i="1" smtClean="0">
                <a:hlinkClick r:id="rId2"/>
              </a:rPr>
              <a:t>http://www.justice.gov/civil/docs_forms/C-FRAUDS_FCA_Primer.pdf</a:t>
            </a:r>
            <a:r>
              <a:rPr lang="en-US" altLang="en-US" i="1" smtClean="0"/>
              <a:t>The complete text of the state law may be found at:</a:t>
            </a:r>
          </a:p>
          <a:p>
            <a:pPr eaLnBrk="1" hangingPunct="1">
              <a:defRPr/>
            </a:pPr>
            <a:r>
              <a:rPr lang="en-US" altLang="en-US" sz="2600" i="1" smtClean="0">
                <a:hlinkClick r:id="rId3"/>
              </a:rPr>
              <a:t>http://oag.ca.gov/cfs/falseclaims</a:t>
            </a:r>
            <a:endParaRPr lang="en-US" altLang="en-US" sz="2600" i="1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2600" i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0E56DB8-1F2A-4BB1-90E9-85B5C787CE70}" type="slidenum">
              <a:rPr lang="en-US" altLang="en-US" smtClean="0"/>
              <a:pPr/>
              <a:t>10</a:t>
            </a:fld>
            <a:endParaRPr lang="en-US" altLang="en-US" smtClean="0"/>
          </a:p>
        </p:txBody>
      </p:sp>
      <p:pic>
        <p:nvPicPr>
          <p:cNvPr id="241672" name="MSBD18888_0000[1]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5562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16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457200"/>
            <a:ext cx="83058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Our goal is to promote ethical behavior and compliance with all applicable laws and regulations through an effective compliance program that meets all of the requirements established by law.</a:t>
            </a:r>
          </a:p>
        </p:txBody>
      </p:sp>
      <p:pic>
        <p:nvPicPr>
          <p:cNvPr id="12293" name="Picture 5" descr="j039578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71800" y="4876800"/>
            <a:ext cx="2971800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41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416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41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41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1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1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032" fill="hold"/>
                                        <p:tgtEl>
                                          <p:spTgt spid="2416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1672"/>
                </p:tgtEl>
              </p:cMediaNode>
            </p:audio>
          </p:childTnLst>
        </p:cTn>
      </p:par>
    </p:tnLst>
    <p:bldLst>
      <p:bldP spid="2416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F6A61E5-14EA-46D0-8609-BA7085D227BE}" type="slidenum">
              <a:rPr lang="en-US" altLang="en-US" smtClean="0"/>
              <a:pPr/>
              <a:t>11</a:t>
            </a:fld>
            <a:endParaRPr lang="en-US" altLang="en-US" smtClean="0"/>
          </a:p>
        </p:txBody>
      </p:sp>
      <p:pic>
        <p:nvPicPr>
          <p:cNvPr id="249867" name="MSSN00235_0000[1]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5562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986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066800" y="1905000"/>
            <a:ext cx="7010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/>
            </a:r>
            <a:br>
              <a:rPr lang="en-US" altLang="en-US" sz="4000" smtClean="0"/>
            </a:br>
            <a:r>
              <a:rPr lang="en-US" altLang="en-US" sz="2400" smtClean="0"/>
              <a:t>Compliance includes proper handling of:</a:t>
            </a:r>
            <a:br>
              <a:rPr lang="en-US" altLang="en-US" sz="2400" smtClean="0"/>
            </a:br>
            <a:endParaRPr lang="en-US" altLang="en-US" sz="2400" smtClean="0"/>
          </a:p>
        </p:txBody>
      </p:sp>
      <p:sp>
        <p:nvSpPr>
          <p:cNvPr id="24986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3124200"/>
            <a:ext cx="3589338" cy="2743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000" smtClean="0"/>
              <a:t>Government Funds</a:t>
            </a:r>
          </a:p>
          <a:p>
            <a:pPr eaLnBrk="1" hangingPunct="1">
              <a:defRPr/>
            </a:pPr>
            <a:r>
              <a:rPr lang="en-US" altLang="en-US" sz="2000" smtClean="0"/>
              <a:t>Computer Systems</a:t>
            </a:r>
          </a:p>
          <a:p>
            <a:pPr eaLnBrk="1" hangingPunct="1">
              <a:defRPr/>
            </a:pPr>
            <a:r>
              <a:rPr lang="en-US" altLang="en-US" sz="2000" smtClean="0"/>
              <a:t>Network Software</a:t>
            </a:r>
          </a:p>
          <a:p>
            <a:pPr eaLnBrk="1" hangingPunct="1">
              <a:defRPr/>
            </a:pPr>
            <a:r>
              <a:rPr lang="en-US" altLang="en-US" sz="2000" smtClean="0"/>
              <a:t>Records Maintenance (both client and administrative)</a:t>
            </a:r>
          </a:p>
          <a:p>
            <a:pPr eaLnBrk="1" hangingPunct="1">
              <a:defRPr/>
            </a:pPr>
            <a:r>
              <a:rPr lang="en-US" altLang="en-US" sz="2000" smtClean="0"/>
              <a:t>Proper Documentation</a:t>
            </a:r>
          </a:p>
          <a:p>
            <a:pPr eaLnBrk="1" hangingPunct="1">
              <a:defRPr/>
            </a:pPr>
            <a:endParaRPr lang="en-US" alt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mtClean="0"/>
          </a:p>
        </p:txBody>
      </p:sp>
      <p:sp>
        <p:nvSpPr>
          <p:cNvPr id="24986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3200400"/>
            <a:ext cx="3429000" cy="2286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000" smtClean="0"/>
              <a:t>Employing staff with proper credentials and expertise</a:t>
            </a:r>
          </a:p>
          <a:p>
            <a:pPr eaLnBrk="1" hangingPunct="1">
              <a:defRPr/>
            </a:pPr>
            <a:r>
              <a:rPr lang="en-US" altLang="en-US" sz="2000" smtClean="0"/>
              <a:t>Complying with the Code of Conduct and standards of ones profession.</a:t>
            </a:r>
            <a:endParaRPr lang="en-US" altLang="en-US" smtClean="0"/>
          </a:p>
        </p:txBody>
      </p:sp>
      <p:pic>
        <p:nvPicPr>
          <p:cNvPr id="13319" name="Picture 8" descr="j030052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5257800"/>
            <a:ext cx="13716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Text Box 14"/>
          <p:cNvSpPr txBox="1">
            <a:spLocks noChangeArrowheads="1"/>
          </p:cNvSpPr>
          <p:nvPr/>
        </p:nvSpPr>
        <p:spPr bwMode="auto">
          <a:xfrm>
            <a:off x="228600" y="228600"/>
            <a:ext cx="86106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2800" b="1">
                <a:solidFill>
                  <a:schemeClr val="tx2"/>
                </a:solidFill>
                <a:latin typeface="Arial" charset="0"/>
              </a:rPr>
              <a:t>What is Compliance?</a:t>
            </a:r>
            <a:br>
              <a:rPr lang="en-US" altLang="en-US" sz="2800" b="1">
                <a:solidFill>
                  <a:schemeClr val="tx2"/>
                </a:solidFill>
                <a:latin typeface="Arial" charset="0"/>
              </a:rPr>
            </a:br>
            <a:endParaRPr lang="en-US" altLang="en-US" sz="2800" b="1" u="sng">
              <a:solidFill>
                <a:srgbClr val="9900CC"/>
              </a:solidFill>
              <a:latin typeface="Arial" charset="0"/>
            </a:endParaRPr>
          </a:p>
          <a:p>
            <a:pPr eaLnBrk="1" hangingPunct="1"/>
            <a:r>
              <a:rPr lang="en-US" altLang="en-US" sz="2000" b="1">
                <a:latin typeface="Arial" charset="0"/>
              </a:rPr>
              <a:t>Adherence</a:t>
            </a:r>
            <a:r>
              <a:rPr lang="en-US" altLang="en-US" sz="2000">
                <a:latin typeface="Arial" charset="0"/>
              </a:rPr>
              <a:t> to all applicable </a:t>
            </a:r>
            <a:r>
              <a:rPr lang="en-US" altLang="en-US" sz="2000" b="1">
                <a:latin typeface="Arial" charset="0"/>
              </a:rPr>
              <a:t>laws, rules, regulations, standards, and other requirements</a:t>
            </a:r>
            <a:r>
              <a:rPr lang="en-US" altLang="en-US" sz="2000">
                <a:latin typeface="Arial" charset="0"/>
              </a:rPr>
              <a:t> required by federal, state and county governments.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0" fill="hold"/>
                                        <p:tgtEl>
                                          <p:spTgt spid="2498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986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30CA154-9107-495E-A3C8-C0D43BA002B6}" type="slidenum">
              <a:rPr lang="en-US" altLang="en-US" smtClean="0"/>
              <a:pPr/>
              <a:t>12</a:t>
            </a:fld>
            <a:endParaRPr lang="en-US" altLang="en-US" smtClean="0"/>
          </a:p>
        </p:txBody>
      </p:sp>
      <p:sp>
        <p:nvSpPr>
          <p:cNvPr id="2539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66800" y="609600"/>
            <a:ext cx="7010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100" u="sng" smtClean="0">
                <a:cs typeface="Times New Roman" pitchFamily="18" charset="0"/>
              </a:rPr>
              <a:t>County Office of Compliance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305800" cy="4800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381000" indent="-381000" eaLnBrk="1" hangingPunct="1">
              <a:lnSpc>
                <a:spcPct val="90000"/>
              </a:lnSpc>
              <a:defRPr/>
            </a:pPr>
            <a:r>
              <a:rPr lang="en-US" altLang="en-US" sz="2800" smtClean="0"/>
              <a:t>Maintain and update (as required) the mandated County HIPAA Policies and Procedures</a:t>
            </a:r>
          </a:p>
          <a:p>
            <a:pPr marL="381000" indent="-381000" eaLnBrk="1" hangingPunct="1">
              <a:lnSpc>
                <a:spcPct val="90000"/>
              </a:lnSpc>
              <a:defRPr/>
            </a:pPr>
            <a:r>
              <a:rPr lang="en-US" altLang="en-US" sz="2800" smtClean="0"/>
              <a:t>Develop and deliver the HIPAA Privacy and Security training</a:t>
            </a:r>
          </a:p>
          <a:p>
            <a:pPr marL="381000" indent="-381000" eaLnBrk="1" hangingPunct="1">
              <a:lnSpc>
                <a:spcPct val="90000"/>
              </a:lnSpc>
              <a:defRPr/>
            </a:pPr>
            <a:r>
              <a:rPr lang="en-US" altLang="en-US" sz="2800" smtClean="0"/>
              <a:t>Conduct risk assessments of electronic systems for information security, and site assessments of the covered components, for required privacy and security safeguards</a:t>
            </a:r>
          </a:p>
          <a:p>
            <a:pPr marL="381000" indent="-381000" eaLnBrk="1" hangingPunct="1">
              <a:lnSpc>
                <a:spcPct val="90000"/>
              </a:lnSpc>
              <a:defRPr/>
            </a:pPr>
            <a:r>
              <a:rPr lang="en-US" altLang="en-US" sz="2800" smtClean="0"/>
              <a:t>Manage incidents and complaints for alleged HIPAA violations</a:t>
            </a:r>
          </a:p>
          <a:p>
            <a:pPr marL="381000" indent="-381000" eaLnBrk="1" hangingPunct="1">
              <a:lnSpc>
                <a:spcPct val="90000"/>
              </a:lnSpc>
              <a:defRPr/>
            </a:pPr>
            <a:r>
              <a:rPr lang="en-US" altLang="en-US" sz="2800" smtClean="0"/>
              <a:t>Monitor the County’s Business Associate contracts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DEA3A1B-A86A-4BA2-B298-410F3FC76C21}" type="slidenum">
              <a:rPr lang="en-US" altLang="en-US" smtClean="0"/>
              <a:pPr/>
              <a:t>13</a:t>
            </a:fld>
            <a:endParaRPr lang="en-US" altLang="en-US" smtClean="0"/>
          </a:p>
        </p:txBody>
      </p:sp>
      <p:sp>
        <p:nvSpPr>
          <p:cNvPr id="15363" name="Rectangle 29"/>
          <p:cNvSpPr txBox="1">
            <a:spLocks noGrp="1" noChangeArrowheads="1"/>
          </p:cNvSpPr>
          <p:nvPr/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50000"/>
              </a:spcBef>
            </a:pPr>
            <a:endParaRPr lang="en-US" altLang="en-US" sz="1400">
              <a:latin typeface="Arial" charset="0"/>
              <a:cs typeface="Arial" charset="0"/>
            </a:endParaRPr>
          </a:p>
        </p:txBody>
      </p:sp>
      <p:sp>
        <p:nvSpPr>
          <p:cNvPr id="42803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Compliance includes Privacy and Confidentiality</a:t>
            </a:r>
          </a:p>
        </p:txBody>
      </p:sp>
      <p:pic>
        <p:nvPicPr>
          <p:cNvPr id="15365" name="Picture 5" descr="MP900175622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3163" y="1981200"/>
            <a:ext cx="365760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7" descr="th?id=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67313" y="4249738"/>
            <a:ext cx="35306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D00458C-E9F6-43BC-815C-C20A14750094}" type="slidenum">
              <a:rPr lang="en-US" altLang="en-US" smtClean="0"/>
              <a:pPr/>
              <a:t>14</a:t>
            </a:fld>
            <a:endParaRPr lang="en-US" altLang="en-US" smtClean="0"/>
          </a:p>
        </p:txBody>
      </p:sp>
      <p:sp>
        <p:nvSpPr>
          <p:cNvPr id="16387" name="Rectangle 29"/>
          <p:cNvSpPr txBox="1">
            <a:spLocks noGrp="1" noChangeArrowheads="1"/>
          </p:cNvSpPr>
          <p:nvPr/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50000"/>
              </a:spcBef>
            </a:pPr>
            <a:endParaRPr lang="en-US" altLang="en-US" sz="1400">
              <a:latin typeface="Arial" charset="0"/>
              <a:cs typeface="Arial" charset="0"/>
            </a:endParaRPr>
          </a:p>
        </p:txBody>
      </p:sp>
      <p:sp>
        <p:nvSpPr>
          <p:cNvPr id="429059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What is Protected Health Information (PHI)?</a:t>
            </a:r>
          </a:p>
        </p:txBody>
      </p:sp>
      <p:sp>
        <p:nvSpPr>
          <p:cNvPr id="429060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130675"/>
          </a:xfrm>
        </p:spPr>
        <p:txBody>
          <a:bodyPr/>
          <a:lstStyle/>
          <a:p>
            <a:pPr defTabSz="912813" eaLnBrk="1" hangingPunct="1">
              <a:lnSpc>
                <a:spcPct val="80000"/>
              </a:lnSpc>
              <a:tabLst>
                <a:tab pos="260350" algn="l"/>
              </a:tabLst>
              <a:defRPr/>
            </a:pPr>
            <a:r>
              <a:rPr lang="en-US" altLang="en-US" sz="2000" smtClean="0"/>
              <a:t>PHI is </a:t>
            </a:r>
            <a:r>
              <a:rPr lang="en-US" altLang="en-US" sz="2000" u="sng" smtClean="0"/>
              <a:t>health information </a:t>
            </a:r>
            <a:r>
              <a:rPr lang="en-US" altLang="en-US" sz="2000" smtClean="0"/>
              <a:t>that a health care plan or health care provider </a:t>
            </a:r>
            <a:r>
              <a:rPr lang="en-US" altLang="en-US" sz="2000" u="sng" smtClean="0"/>
              <a:t>creates, maintains, receives or transmits that identifies an individual</a:t>
            </a:r>
            <a:r>
              <a:rPr lang="en-US" altLang="en-US" sz="2000" smtClean="0"/>
              <a:t>, </a:t>
            </a:r>
            <a:r>
              <a:rPr lang="en-US" altLang="en-US" sz="2000" u="sng" smtClean="0"/>
              <a:t>or could be used to identify an individual</a:t>
            </a:r>
            <a:r>
              <a:rPr lang="en-US" altLang="en-US" sz="2000" smtClean="0"/>
              <a:t>, and relates to:</a:t>
            </a:r>
          </a:p>
          <a:p>
            <a:pPr defTabSz="912813" eaLnBrk="1" hangingPunct="1">
              <a:lnSpc>
                <a:spcPct val="80000"/>
              </a:lnSpc>
              <a:tabLst>
                <a:tab pos="260350" algn="l"/>
              </a:tabLst>
              <a:defRPr/>
            </a:pPr>
            <a:r>
              <a:rPr lang="en-US" altLang="en-US" sz="2000" smtClean="0"/>
              <a:t>The individual’s past, present, or future physical or mental health condition;</a:t>
            </a:r>
          </a:p>
          <a:p>
            <a:pPr defTabSz="912813" eaLnBrk="1" hangingPunct="1">
              <a:lnSpc>
                <a:spcPct val="80000"/>
              </a:lnSpc>
              <a:tabLst>
                <a:tab pos="260350" algn="l"/>
              </a:tabLst>
              <a:defRPr/>
            </a:pPr>
            <a:r>
              <a:rPr lang="en-US" altLang="en-US" sz="2000" smtClean="0"/>
              <a:t>The provision of health care to the individual; or</a:t>
            </a:r>
          </a:p>
          <a:p>
            <a:pPr defTabSz="912813" eaLnBrk="1" hangingPunct="1">
              <a:lnSpc>
                <a:spcPct val="80000"/>
              </a:lnSpc>
              <a:tabLst>
                <a:tab pos="260350" algn="l"/>
              </a:tabLst>
              <a:defRPr/>
            </a:pPr>
            <a:r>
              <a:rPr lang="en-US" altLang="en-US" sz="2000" smtClean="0"/>
              <a:t>The past, present, or future payment for the provision of health care to the individual.</a:t>
            </a:r>
          </a:p>
          <a:p>
            <a:pPr defTabSz="912813" eaLnBrk="1" hangingPunct="1">
              <a:lnSpc>
                <a:spcPct val="80000"/>
              </a:lnSpc>
              <a:tabLst>
                <a:tab pos="260350" algn="l"/>
              </a:tabLst>
              <a:defRPr/>
            </a:pPr>
            <a:r>
              <a:rPr lang="en-US" altLang="en-US" sz="2000" u="sng" smtClean="0"/>
              <a:t>Personally Identifiable:</a:t>
            </a:r>
          </a:p>
          <a:p>
            <a:pPr defTabSz="912813" eaLnBrk="1" hangingPunct="1">
              <a:lnSpc>
                <a:spcPct val="80000"/>
              </a:lnSpc>
              <a:tabLst>
                <a:tab pos="260350" algn="l"/>
              </a:tabLst>
              <a:defRPr/>
            </a:pPr>
            <a:r>
              <a:rPr lang="en-US" altLang="en-US" sz="2000" smtClean="0"/>
              <a:t>The HIPAA Privacy Rule identifies pieces of information that when used alone </a:t>
            </a:r>
            <a:r>
              <a:rPr lang="en-US" altLang="en-US" sz="2000" u="sng" smtClean="0"/>
              <a:t>or</a:t>
            </a:r>
            <a:r>
              <a:rPr lang="en-US" altLang="en-US" sz="2000" smtClean="0"/>
              <a:t> in combination may lead to the identification of a specific person.</a:t>
            </a:r>
          </a:p>
        </p:txBody>
      </p:sp>
      <p:sp>
        <p:nvSpPr>
          <p:cNvPr id="16390" name="Text Box 5"/>
          <p:cNvSpPr txBox="1">
            <a:spLocks noChangeArrowheads="1"/>
          </p:cNvSpPr>
          <p:nvPr/>
        </p:nvSpPr>
        <p:spPr bwMode="auto">
          <a:xfrm>
            <a:off x="817563" y="5387975"/>
            <a:ext cx="7315200" cy="381000"/>
          </a:xfrm>
          <a:prstGeom prst="rect">
            <a:avLst/>
          </a:prstGeom>
          <a:solidFill>
            <a:schemeClr val="folHlink"/>
          </a:solidFill>
          <a:ln w="25400" algn="ctr">
            <a:solidFill>
              <a:srgbClr val="7A7A90"/>
            </a:solidFill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ctr" defTabSz="1019175"/>
            <a:r>
              <a:rPr lang="en-US" altLang="en-US" b="1" u="sng">
                <a:solidFill>
                  <a:schemeClr val="bg2"/>
                </a:solidFill>
                <a:latin typeface="Arial" charset="0"/>
                <a:cs typeface="Arial" charset="0"/>
              </a:rPr>
              <a:t>Identifying information + medical information = PHI</a:t>
            </a:r>
            <a:endParaRPr lang="en-US" altLang="en-US" b="1">
              <a:solidFill>
                <a:schemeClr val="bg2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9A4B4AF-49FD-4AAF-B300-A12F3286224A}" type="slidenum">
              <a:rPr lang="en-US" altLang="en-US" smtClean="0"/>
              <a:pPr/>
              <a:t>15</a:t>
            </a:fld>
            <a:endParaRPr lang="en-US" altLang="en-US" smtClean="0"/>
          </a:p>
        </p:txBody>
      </p:sp>
      <p:sp>
        <p:nvSpPr>
          <p:cNvPr id="17411" name="Rectangle 29"/>
          <p:cNvSpPr txBox="1">
            <a:spLocks noGrp="1" noChangeArrowheads="1"/>
          </p:cNvSpPr>
          <p:nvPr/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50000"/>
              </a:spcBef>
            </a:pPr>
            <a:endParaRPr lang="en-US" altLang="en-US" sz="1400">
              <a:latin typeface="Arial" charset="0"/>
              <a:cs typeface="Arial" charset="0"/>
            </a:endParaRPr>
          </a:p>
        </p:txBody>
      </p:sp>
      <p:sp>
        <p:nvSpPr>
          <p:cNvPr id="43008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73125" y="5715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PHI is “Individually Identifiable”</a:t>
            </a:r>
          </a:p>
        </p:txBody>
      </p:sp>
      <p:sp>
        <p:nvSpPr>
          <p:cNvPr id="43008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43000" y="1633538"/>
            <a:ext cx="7772400" cy="1185862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The HIPAA Privacy Rule lists pieces of information that when used alone or in combination may lead to the identification of a specific person.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Listed below are </a:t>
            </a:r>
            <a:r>
              <a:rPr lang="en-US" altLang="en-US" sz="2000" b="1" smtClean="0"/>
              <a:t>identifiers</a:t>
            </a:r>
            <a:r>
              <a:rPr lang="en-US" altLang="en-US" sz="2000" smtClean="0"/>
              <a:t>—information that can be used to identify an individual:</a:t>
            </a:r>
          </a:p>
        </p:txBody>
      </p:sp>
      <p:sp>
        <p:nvSpPr>
          <p:cNvPr id="17414" name="Rectangle 3"/>
          <p:cNvSpPr>
            <a:spLocks noChangeArrowheads="1"/>
          </p:cNvSpPr>
          <p:nvPr/>
        </p:nvSpPr>
        <p:spPr bwMode="auto">
          <a:xfrm>
            <a:off x="414338" y="2984500"/>
            <a:ext cx="4114800" cy="36449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Names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All geographic subdivisions smaller than a state, including street addresses, city, county precinct, zip codes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All elements of dates (except year) related to an individual, including birth date, admission or discharge date, date of death</a:t>
            </a:r>
          </a:p>
          <a:p>
            <a:pPr marL="344488" indent="-225425" eaLnBrk="1" hangingPunct="1">
              <a:lnSpc>
                <a:spcPct val="90000"/>
              </a:lnSpc>
              <a:spcBef>
                <a:spcPts val="338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Telephone numbers, fax numbers, e-mail addresses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Social Security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Medical record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Health plan beneficiary numbers</a:t>
            </a:r>
          </a:p>
        </p:txBody>
      </p:sp>
      <p:sp>
        <p:nvSpPr>
          <p:cNvPr id="17415" name="Rectangle 4"/>
          <p:cNvSpPr>
            <a:spLocks noChangeArrowheads="1"/>
          </p:cNvSpPr>
          <p:nvPr/>
        </p:nvSpPr>
        <p:spPr bwMode="auto">
          <a:xfrm>
            <a:off x="5029200" y="3040063"/>
            <a:ext cx="41148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Account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Certificate/license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Vehicle identifiers, serial numbers, license plate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Web Universal Resource Locators (URLs)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Internet Protocol (IP) address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Biometric identifiers, including finger and voice prints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Full face photographic images and any comparable images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Any other unique identifying number, characteristics</a:t>
            </a:r>
          </a:p>
        </p:txBody>
      </p:sp>
      <p:sp>
        <p:nvSpPr>
          <p:cNvPr id="17416" name="Rectangle 3"/>
          <p:cNvSpPr>
            <a:spLocks noChangeArrowheads="1"/>
          </p:cNvSpPr>
          <p:nvPr/>
        </p:nvSpPr>
        <p:spPr bwMode="auto">
          <a:xfrm>
            <a:off x="414338" y="2992438"/>
            <a:ext cx="4114800" cy="36449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Names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All geographic subdivisions smaller than a state, including street addresses, city, county precinct, zip codes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All elements of dates (except year) related to an individual, including birth date, admission or discharge date, date of death</a:t>
            </a:r>
          </a:p>
          <a:p>
            <a:pPr marL="344488" indent="-225425" eaLnBrk="1" hangingPunct="1">
              <a:lnSpc>
                <a:spcPct val="90000"/>
              </a:lnSpc>
              <a:spcBef>
                <a:spcPts val="338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Telephone numbers, fax numbers, e-mail addresses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Social Security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Medical record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Health plan beneficiary numbers</a:t>
            </a:r>
          </a:p>
        </p:txBody>
      </p:sp>
      <p:sp>
        <p:nvSpPr>
          <p:cNvPr id="17417" name="Rectangle 4"/>
          <p:cNvSpPr>
            <a:spLocks noChangeArrowheads="1"/>
          </p:cNvSpPr>
          <p:nvPr/>
        </p:nvSpPr>
        <p:spPr bwMode="auto">
          <a:xfrm>
            <a:off x="5029200" y="3048000"/>
            <a:ext cx="41148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Account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Certificate/license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Vehicle identifiers, serial numbers, license plate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Web Universal Resource Locators (URLs)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Internet Protocol (IP) address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Biometric identifiers, including finger and voice prints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Full face photographic images and any comparable images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Any other unique identifying number, characteristics</a:t>
            </a:r>
          </a:p>
        </p:txBody>
      </p:sp>
      <p:sp>
        <p:nvSpPr>
          <p:cNvPr id="17418" name="Rectangle 3"/>
          <p:cNvSpPr>
            <a:spLocks noChangeArrowheads="1"/>
          </p:cNvSpPr>
          <p:nvPr/>
        </p:nvSpPr>
        <p:spPr bwMode="auto">
          <a:xfrm>
            <a:off x="414338" y="2992438"/>
            <a:ext cx="4114800" cy="36449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Names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All geographic subdivisions smaller than a state, including street addresses, city, county precinct, zip codes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All elements of dates (except year) related to an individual, including birth date, admission or discharge date, date of death</a:t>
            </a:r>
          </a:p>
          <a:p>
            <a:pPr marL="344488" indent="-225425" eaLnBrk="1" hangingPunct="1">
              <a:lnSpc>
                <a:spcPct val="90000"/>
              </a:lnSpc>
              <a:spcBef>
                <a:spcPts val="338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Telephone numbers, fax numbers, e-mail addresses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Social Security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Medical record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Health plan beneficiary numbers</a:t>
            </a:r>
          </a:p>
        </p:txBody>
      </p:sp>
      <p:sp>
        <p:nvSpPr>
          <p:cNvPr id="17419" name="Rectangle 4"/>
          <p:cNvSpPr>
            <a:spLocks noChangeArrowheads="1"/>
          </p:cNvSpPr>
          <p:nvPr/>
        </p:nvSpPr>
        <p:spPr bwMode="auto">
          <a:xfrm>
            <a:off x="5029200" y="3048000"/>
            <a:ext cx="41148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/>
          <a:lstStyle/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Account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Certificate/license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Vehicle identifiers, serial numbers, license plate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Web Universal Resource Locators (URLs)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Internet Protocol (IP) address numbers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Biometric identifiers, including finger and voice prints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Full face photographic images and any comparable images</a:t>
            </a:r>
          </a:p>
          <a:p>
            <a:pPr marL="344488" indent="-225425" eaLnBrk="1" hangingPunct="1">
              <a:lnSpc>
                <a:spcPct val="90000"/>
              </a:lnSpc>
              <a:spcBef>
                <a:spcPct val="20000"/>
              </a:spcBef>
              <a:buClr>
                <a:srgbClr val="000086"/>
              </a:buClr>
              <a:buSzPct val="100000"/>
              <a:buFont typeface="Wingdings" pitchFamily="2" charset="2"/>
              <a:buChar char="§"/>
            </a:pPr>
            <a:r>
              <a:rPr lang="en-US" altLang="en-US" sz="1600">
                <a:latin typeface="Arial" charset="0"/>
                <a:cs typeface="Arial" charset="0"/>
              </a:rPr>
              <a:t>Any other unique identifying number, characteristics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46F0B5D-76CC-4F21-9464-F4D10D8FC070}" type="slidenum">
              <a:rPr lang="en-US" altLang="en-US" smtClean="0"/>
              <a:pPr/>
              <a:t>16</a:t>
            </a:fld>
            <a:endParaRPr lang="en-US" altLang="en-US" smtClean="0"/>
          </a:p>
        </p:txBody>
      </p:sp>
      <p:sp>
        <p:nvSpPr>
          <p:cNvPr id="18435" name="Rectangle 29"/>
          <p:cNvSpPr txBox="1">
            <a:spLocks noGrp="1" noChangeArrowheads="1"/>
          </p:cNvSpPr>
          <p:nvPr/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50000"/>
              </a:spcBef>
            </a:pPr>
            <a:endParaRPr lang="en-US" altLang="en-US" sz="1400">
              <a:latin typeface="Arial" charset="0"/>
              <a:cs typeface="Arial" charset="0"/>
            </a:endParaRPr>
          </a:p>
        </p:txBody>
      </p:sp>
      <p:sp>
        <p:nvSpPr>
          <p:cNvPr id="43110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584200" y="74613"/>
            <a:ext cx="7772400" cy="7397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smtClean="0"/>
              <a:t>Where is PHI?</a:t>
            </a:r>
          </a:p>
        </p:txBody>
      </p:sp>
      <p:sp>
        <p:nvSpPr>
          <p:cNvPr id="431108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990600"/>
            <a:ext cx="7772400" cy="57038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en-US" sz="2400" b="1" smtClean="0"/>
              <a:t>Protected Health Information (PHI) can be in any form that is held, under the control of, or disclosed by a HIPAA covered entity. It includes all of the following formats: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400" b="1" smtClean="0"/>
              <a:t>Information in </a:t>
            </a:r>
            <a:r>
              <a:rPr lang="en-US" altLang="en-US" sz="2400" b="1" u="sng" smtClean="0"/>
              <a:t>electronic format</a:t>
            </a:r>
            <a:r>
              <a:rPr lang="en-US" altLang="en-US" sz="2400" smtClean="0"/>
              <a:t> such as:</a:t>
            </a:r>
          </a:p>
          <a:p>
            <a:pPr marL="457200" lvl="2" indent="-285750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Information systems, including electronic medical records (EMRs)</a:t>
            </a:r>
          </a:p>
          <a:p>
            <a:pPr marL="457200" lvl="2" indent="-285750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Internet and intranet</a:t>
            </a:r>
          </a:p>
          <a:p>
            <a:pPr marL="457200" lvl="2" indent="-285750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E-mail, financial and billing records, prescriptions</a:t>
            </a:r>
          </a:p>
          <a:p>
            <a:pPr marL="457200" lvl="2" indent="-285750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Computer screens  </a:t>
            </a:r>
          </a:p>
          <a:p>
            <a:pPr marL="457200" lvl="2" indent="-285750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Laptops and desktop hard drives</a:t>
            </a:r>
          </a:p>
          <a:p>
            <a:pPr marL="457200" lvl="2" indent="-285750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Electronic devices such as smartphones (e.g. BlackBerrys, iPhones and Androids), tablets (iPads or other tablets) and personal digital assistants (PDAs), magnetic tapes, floppy disks, CDs, optical devices, and USB drives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400" b="1" smtClean="0"/>
              <a:t>Information in </a:t>
            </a:r>
            <a:r>
              <a:rPr lang="en-US" altLang="en-US" sz="2400" b="1" u="sng" smtClean="0"/>
              <a:t>paper records</a:t>
            </a:r>
            <a:r>
              <a:rPr lang="en-US" altLang="en-US" sz="2400" b="1" smtClean="0"/>
              <a:t> </a:t>
            </a:r>
          </a:p>
          <a:p>
            <a:pPr marL="461963" lvl="1" indent="-287338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Client charts, forms and prescription labels, faxes, notes</a:t>
            </a:r>
          </a:p>
          <a:p>
            <a:pPr marL="461963" lvl="1" indent="-287338" eaLnBrk="1" hangingPunct="1">
              <a:lnSpc>
                <a:spcPct val="80000"/>
              </a:lnSpc>
              <a:defRPr/>
            </a:pPr>
            <a:r>
              <a:rPr lang="en-US" altLang="en-US" sz="2400" b="1" smtClean="0"/>
              <a:t>Information that is </a:t>
            </a:r>
            <a:r>
              <a:rPr lang="en-US" altLang="en-US" sz="2400" b="1" u="sng" smtClean="0"/>
              <a:t>spoken</a:t>
            </a:r>
            <a:r>
              <a:rPr lang="en-US" altLang="en-US" sz="2400" b="1" smtClean="0"/>
              <a:t> </a:t>
            </a:r>
            <a:r>
              <a:rPr lang="en-US" altLang="en-US" sz="2400" smtClean="0"/>
              <a:t>(oral) </a:t>
            </a:r>
          </a:p>
          <a:p>
            <a:pPr marL="461963" lvl="1" indent="-287338" eaLnBrk="1" hangingPunct="1">
              <a:lnSpc>
                <a:spcPct val="80000"/>
              </a:lnSpc>
              <a:defRPr/>
            </a:pPr>
            <a:r>
              <a:rPr lang="en-US" altLang="en-US" sz="2000" smtClean="0"/>
              <a:t>In person, on the phone, voicemail</a:t>
            </a:r>
            <a:endParaRPr lang="en-US" altLang="en-US" sz="200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Arial" charset="0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319010A-7FFF-45DF-8436-876DE8DC72ED}" type="slidenum">
              <a:rPr lang="en-US" altLang="en-US" smtClean="0"/>
              <a:pPr/>
              <a:t>17</a:t>
            </a:fld>
            <a:endParaRPr lang="en-US" altLang="en-US" smtClean="0"/>
          </a:p>
        </p:txBody>
      </p:sp>
      <p:sp>
        <p:nvSpPr>
          <p:cNvPr id="19459" name="Rectangle 29"/>
          <p:cNvSpPr txBox="1">
            <a:spLocks noGrp="1" noChangeArrowheads="1"/>
          </p:cNvSpPr>
          <p:nvPr/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50000"/>
              </a:spcBef>
            </a:pPr>
            <a:endParaRPr lang="en-US" altLang="en-US" sz="1400">
              <a:latin typeface="Arial" charset="0"/>
              <a:cs typeface="Arial" charset="0"/>
            </a:endParaRPr>
          </a:p>
        </p:txBody>
      </p:sp>
      <p:sp>
        <p:nvSpPr>
          <p:cNvPr id="43213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87425" y="1524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Administrative &amp; Technical Safeguards:</a:t>
            </a:r>
            <a:br>
              <a:rPr lang="en-US" altLang="en-US" sz="2800" smtClean="0"/>
            </a:br>
            <a:r>
              <a:rPr lang="en-US" altLang="en-US" sz="2800" smtClean="0"/>
              <a:t>Access Control/Minimum Necessary Standard</a:t>
            </a:r>
          </a:p>
        </p:txBody>
      </p:sp>
      <p:sp>
        <p:nvSpPr>
          <p:cNvPr id="43213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73163" y="1603375"/>
            <a:ext cx="7772400" cy="14144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US" altLang="en-US" sz="2000" b="1" smtClean="0"/>
              <a:t>Access to protected health information (PHI) is restricted.  </a:t>
            </a:r>
            <a:r>
              <a:rPr lang="en-US" altLang="en-US" sz="2000" smtClean="0"/>
              <a:t>Only County workforce members who have been given authorization may access PHI, and </a:t>
            </a:r>
            <a:r>
              <a:rPr lang="en-US" altLang="en-US" sz="2000" i="1" smtClean="0"/>
              <a:t>may use PHI only in the course of performing their assigned duties.</a:t>
            </a:r>
            <a:r>
              <a:rPr lang="en-US" altLang="en-US" sz="2000" smtClean="0"/>
              <a:t> Supervisors will approve the appropriate levels of access. </a:t>
            </a:r>
          </a:p>
        </p:txBody>
      </p:sp>
      <p:sp>
        <p:nvSpPr>
          <p:cNvPr id="19462" name="TextBox 6"/>
          <p:cNvSpPr txBox="1">
            <a:spLocks noChangeArrowheads="1"/>
          </p:cNvSpPr>
          <p:nvPr/>
        </p:nvSpPr>
        <p:spPr bwMode="auto">
          <a:xfrm>
            <a:off x="1109663" y="3395663"/>
            <a:ext cx="7445375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39725" indent="-282575" eaLnBrk="1" hangingPunct="1">
              <a:spcAft>
                <a:spcPts val="600"/>
              </a:spcAft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Arial" charset="0"/>
                <a:cs typeface="Arial" charset="0"/>
              </a:rPr>
              <a:t>Workforce members will sign a Security Acknowledgment form prior to being given access to electronic records that contain PHI.</a:t>
            </a:r>
          </a:p>
          <a:p>
            <a:pPr marL="339725" indent="-282575" eaLnBrk="1" hangingPunct="1">
              <a:spcAft>
                <a:spcPts val="600"/>
              </a:spcAft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Arial" charset="0"/>
                <a:cs typeface="Arial" charset="0"/>
              </a:rPr>
              <a:t>When a workforce member terminates employment with the County, or changes work roles, access will be terminated or changed accordingly.</a:t>
            </a:r>
          </a:p>
          <a:p>
            <a:pPr marL="339725" indent="-282575" eaLnBrk="1" hangingPunct="1">
              <a:spcAft>
                <a:spcPts val="600"/>
              </a:spcAft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Arial" charset="0"/>
                <a:cs typeface="Arial" charset="0"/>
              </a:rPr>
              <a:t>Managers and supervisors receive regular reports about who has access, and authorize access termination for workforce members who no longer require access.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D7E6DE7-2400-444F-B678-C49D8069EFB8}" type="slidenum">
              <a:rPr lang="en-US" altLang="en-US" smtClean="0"/>
              <a:pPr/>
              <a:t>18</a:t>
            </a:fld>
            <a:endParaRPr lang="en-US" altLang="en-US" smtClean="0"/>
          </a:p>
        </p:txBody>
      </p:sp>
      <p:sp>
        <p:nvSpPr>
          <p:cNvPr id="20483" name="Rectangle 29"/>
          <p:cNvSpPr txBox="1">
            <a:spLocks noGrp="1" noChangeArrowheads="1"/>
          </p:cNvSpPr>
          <p:nvPr/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50000"/>
              </a:spcBef>
            </a:pPr>
            <a:endParaRPr lang="en-US" altLang="en-US" sz="1400">
              <a:latin typeface="Arial" charset="0"/>
              <a:cs typeface="Arial" charset="0"/>
            </a:endParaRPr>
          </a:p>
        </p:txBody>
      </p:sp>
      <p:sp>
        <p:nvSpPr>
          <p:cNvPr id="43315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2800" smtClean="0">
                <a:solidFill>
                  <a:schemeClr val="tx1"/>
                </a:solidFill>
              </a:rPr>
              <a:t>Physical Safeguards:</a:t>
            </a:r>
            <a:br>
              <a:rPr lang="en-US" altLang="en-US" sz="2800" smtClean="0">
                <a:solidFill>
                  <a:schemeClr val="tx1"/>
                </a:solidFill>
              </a:rPr>
            </a:br>
            <a:r>
              <a:rPr lang="en-US" altLang="en-US" sz="2800" smtClean="0">
                <a:solidFill>
                  <a:schemeClr val="tx1"/>
                </a:solidFill>
              </a:rPr>
              <a:t>Building Security is the First Line of Defense</a:t>
            </a:r>
          </a:p>
        </p:txBody>
      </p:sp>
      <p:sp>
        <p:nvSpPr>
          <p:cNvPr id="43315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741488"/>
            <a:ext cx="7772400" cy="762000"/>
          </a:xfrm>
        </p:spPr>
        <p:txBody>
          <a:bodyPr/>
          <a:lstStyle/>
          <a:p>
            <a:pPr marL="60325" indent="-60325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000" b="1" smtClean="0"/>
              <a:t>Follow these safeguards to protect confidential information, equipment and County buildings from unauthorized access.</a:t>
            </a:r>
          </a:p>
        </p:txBody>
      </p:sp>
      <p:sp>
        <p:nvSpPr>
          <p:cNvPr id="20486" name="Text Box 5"/>
          <p:cNvSpPr txBox="1">
            <a:spLocks noChangeArrowheads="1"/>
          </p:cNvSpPr>
          <p:nvPr/>
        </p:nvSpPr>
        <p:spPr bwMode="auto">
          <a:xfrm>
            <a:off x="609600" y="2590800"/>
            <a:ext cx="8229600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28600" eaLnBrk="1" hangingPunct="1">
              <a:spcAft>
                <a:spcPts val="900"/>
              </a:spcAft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Arial" charset="0"/>
                <a:cs typeface="Arial" charset="0"/>
              </a:rPr>
              <a:t>Always wear and display your County ID badge in the workplace.  This will help identify that you are authorized.</a:t>
            </a:r>
          </a:p>
          <a:p>
            <a:pPr marL="285750" indent="-228600" eaLnBrk="1" hangingPunct="1"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Arial" charset="0"/>
                <a:cs typeface="Arial" charset="0"/>
              </a:rPr>
              <a:t>Do not share access cards, keys or codes to </a:t>
            </a:r>
          </a:p>
          <a:p>
            <a:pPr marL="285750" indent="-228600" eaLnBrk="1" hangingPunct="1">
              <a:spcAft>
                <a:spcPts val="900"/>
              </a:spcAft>
              <a:buClr>
                <a:srgbClr val="000086"/>
              </a:buClr>
            </a:pPr>
            <a:r>
              <a:rPr lang="en-US" altLang="en-US" sz="2000">
                <a:latin typeface="Arial" charset="0"/>
                <a:cs typeface="Arial" charset="0"/>
              </a:rPr>
              <a:t>enter our facility. </a:t>
            </a:r>
          </a:p>
          <a:p>
            <a:pPr marL="285750" indent="-228600" eaLnBrk="1" hangingPunct="1"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Arial" charset="0"/>
                <a:cs typeface="Arial" charset="0"/>
              </a:rPr>
              <a:t>Immediately report lost or stolen access cards </a:t>
            </a:r>
          </a:p>
          <a:p>
            <a:pPr marL="285750" indent="-228600" eaLnBrk="1" hangingPunct="1">
              <a:spcAft>
                <a:spcPts val="900"/>
              </a:spcAft>
              <a:buClr>
                <a:srgbClr val="000086"/>
              </a:buClr>
            </a:pPr>
            <a:r>
              <a:rPr lang="en-US" altLang="en-US" sz="2000">
                <a:latin typeface="Arial" charset="0"/>
                <a:cs typeface="Arial" charset="0"/>
              </a:rPr>
              <a:t>badges, or keys.</a:t>
            </a:r>
          </a:p>
          <a:p>
            <a:pPr marL="285750" indent="-228600" eaLnBrk="1" hangingPunct="1">
              <a:spcAft>
                <a:spcPts val="900"/>
              </a:spcAft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Arial" charset="0"/>
                <a:cs typeface="Arial" charset="0"/>
              </a:rPr>
              <a:t>Never allow another employee to enter the facility behind you unless that person has used a valid access card.  Tailgating is </a:t>
            </a:r>
            <a:r>
              <a:rPr lang="en-US" altLang="en-US" sz="2000" u="sng">
                <a:latin typeface="Arial" charset="0"/>
                <a:cs typeface="Arial" charset="0"/>
              </a:rPr>
              <a:t>not</a:t>
            </a:r>
            <a:r>
              <a:rPr lang="en-US" altLang="en-US" sz="2000">
                <a:latin typeface="Arial" charset="0"/>
                <a:cs typeface="Arial" charset="0"/>
              </a:rPr>
              <a:t> allowed.</a:t>
            </a:r>
          </a:p>
          <a:p>
            <a:pPr marL="285750" indent="-228600" eaLnBrk="1" hangingPunct="1">
              <a:spcAft>
                <a:spcPts val="900"/>
              </a:spcAft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Arial" charset="0"/>
                <a:cs typeface="Arial" charset="0"/>
              </a:rPr>
              <a:t>Immediately report to your supervisor any suspicious activities or unknown people in your facility.</a:t>
            </a:r>
          </a:p>
          <a:p>
            <a:pPr marL="285750" indent="-228600" eaLnBrk="1" hangingPunct="1">
              <a:spcAft>
                <a:spcPts val="900"/>
              </a:spcAft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Arial" charset="0"/>
                <a:cs typeface="Arial" charset="0"/>
              </a:rPr>
              <a:t>Immediately report any broken locks, doors or windows.</a:t>
            </a:r>
          </a:p>
        </p:txBody>
      </p:sp>
      <p:pic>
        <p:nvPicPr>
          <p:cNvPr id="20487" name="Picture 2"/>
          <p:cNvPicPr>
            <a:picLocks noChangeAspect="1" noChangeArrowheads="1"/>
          </p:cNvPicPr>
          <p:nvPr/>
        </p:nvPicPr>
        <p:blipFill>
          <a:blip r:embed="rId2"/>
          <a:srcRect l="4974" t="38361" r="4221" b="6085"/>
          <a:stretch>
            <a:fillRect/>
          </a:stretch>
        </p:blipFill>
        <p:spPr bwMode="auto">
          <a:xfrm>
            <a:off x="6513513" y="3092450"/>
            <a:ext cx="254317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6742996-37D7-4911-A792-CEA63977EC73}" type="slidenum">
              <a:rPr lang="en-US" altLang="en-US" smtClean="0"/>
              <a:pPr/>
              <a:t>19</a:t>
            </a:fld>
            <a:endParaRPr lang="en-US" altLang="en-US" smtClean="0"/>
          </a:p>
        </p:txBody>
      </p:sp>
      <p:sp>
        <p:nvSpPr>
          <p:cNvPr id="21507" name="Rectangle 29"/>
          <p:cNvSpPr txBox="1">
            <a:spLocks noGrp="1" noChangeArrowheads="1"/>
          </p:cNvSpPr>
          <p:nvPr/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50000"/>
              </a:spcBef>
            </a:pPr>
            <a:endParaRPr lang="en-US" altLang="en-US" sz="1400">
              <a:latin typeface="Arial" charset="0"/>
              <a:cs typeface="Arial" charset="0"/>
            </a:endParaRPr>
          </a:p>
        </p:txBody>
      </p:sp>
      <p:sp>
        <p:nvSpPr>
          <p:cNvPr id="43417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28663" y="73025"/>
            <a:ext cx="7772400" cy="1328738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400" smtClean="0">
                <a:solidFill>
                  <a:schemeClr val="tx1"/>
                </a:solidFill>
              </a:rPr>
              <a:t>Physical Safeguards:</a:t>
            </a:r>
            <a:br>
              <a:rPr lang="en-US" altLang="en-US" sz="2400" smtClean="0">
                <a:solidFill>
                  <a:schemeClr val="tx1"/>
                </a:solidFill>
              </a:rPr>
            </a:br>
            <a:r>
              <a:rPr lang="en-US" altLang="en-US" sz="2400" smtClean="0">
                <a:solidFill>
                  <a:schemeClr val="tx1"/>
                </a:solidFill>
              </a:rPr>
              <a:t>Secure Workplace Habits Protect Patient Information</a:t>
            </a:r>
            <a:r>
              <a:rPr lang="en-US" altLang="en-US" sz="280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3418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73138" y="1557338"/>
            <a:ext cx="7772400" cy="957262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altLang="en-US" sz="2000" b="1" smtClean="0"/>
              <a:t>HIPAA Security Policy requires you to practice secure habits to help prevent critical lapses in security.</a:t>
            </a:r>
            <a:r>
              <a:rPr lang="en-US" altLang="en-US" sz="2000" smtClean="0"/>
              <a:t> </a:t>
            </a:r>
          </a:p>
        </p:txBody>
      </p:sp>
      <p:sp>
        <p:nvSpPr>
          <p:cNvPr id="21510" name="Text Box 5"/>
          <p:cNvSpPr txBox="1">
            <a:spLocks noChangeArrowheads="1"/>
          </p:cNvSpPr>
          <p:nvPr/>
        </p:nvSpPr>
        <p:spPr bwMode="auto">
          <a:xfrm>
            <a:off x="304800" y="2225675"/>
            <a:ext cx="8229600" cy="455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28600" eaLnBrk="1" hangingPunct="1">
              <a:spcAft>
                <a:spcPct val="45000"/>
              </a:spcAft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Tahoma" pitchFamily="34" charset="0"/>
                <a:cs typeface="Tahoma" pitchFamily="34" charset="0"/>
              </a:rPr>
              <a:t>Lock up or cover protected health information (PHI) documents when you are out of the office or away from your desk to prevent unauthorized viewing.</a:t>
            </a:r>
          </a:p>
          <a:p>
            <a:pPr marL="285750" indent="-228600" eaLnBrk="1" hangingPunct="1">
              <a:spcAft>
                <a:spcPct val="45000"/>
              </a:spcAft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Tahoma" pitchFamily="34" charset="0"/>
                <a:cs typeface="Tahoma" pitchFamily="34" charset="0"/>
              </a:rPr>
              <a:t>You must have your supervisor’s permission to copy, email or transport PHI. Many programs prohibit any removal of PHI from the program’s facility. </a:t>
            </a:r>
          </a:p>
          <a:p>
            <a:pPr marL="285750" indent="-228600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altLang="en-US" sz="2000">
                <a:latin typeface="Tahoma" pitchFamily="34" charset="0"/>
                <a:cs typeface="Tahoma" pitchFamily="34" charset="0"/>
              </a:rPr>
              <a:t>Empty (or don’t use) under-desk shred boxes and put paper into locked shred bins.  Do not put PHI into the recycle bin or the trash! Confidential documents can be easily taken from garbage dumpsters.  </a:t>
            </a:r>
          </a:p>
          <a:p>
            <a:pPr marL="285750" indent="-228600" eaLnBrk="1" hangingPunct="1">
              <a:spcBef>
                <a:spcPts val="600"/>
              </a:spcBef>
              <a:buFont typeface="Wingdings" pitchFamily="2" charset="2"/>
              <a:buChar char="§"/>
            </a:pPr>
            <a:r>
              <a:rPr lang="en-US" altLang="en-US" sz="2000">
                <a:latin typeface="Tahoma" pitchFamily="34" charset="0"/>
                <a:cs typeface="Tahoma" pitchFamily="34" charset="0"/>
              </a:rPr>
              <a:t>You are responsible for any paper or electronic copies of PHI that you use.  You become the custodian of the data and its main protector.</a:t>
            </a:r>
            <a:endParaRPr lang="en-US" altLang="en-US" sz="2000">
              <a:latin typeface="Tahoma" pitchFamily="34" charset="0"/>
              <a:cs typeface="Arial" charset="0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EEDD24D-244B-4011-B38F-2AF4F18F2819}" type="slidenum">
              <a:rPr lang="en-US" altLang="en-US" smtClean="0"/>
              <a:pPr/>
              <a:t>20</a:t>
            </a:fld>
            <a:endParaRPr lang="en-US" altLang="en-US" smtClean="0"/>
          </a:p>
        </p:txBody>
      </p:sp>
      <p:sp>
        <p:nvSpPr>
          <p:cNvPr id="22531" name="Rectangle 29"/>
          <p:cNvSpPr txBox="1">
            <a:spLocks noGrp="1" noChangeArrowheads="1"/>
          </p:cNvSpPr>
          <p:nvPr/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50000"/>
              </a:spcBef>
            </a:pPr>
            <a:endParaRPr lang="en-US" altLang="en-US" sz="1400">
              <a:latin typeface="Arial" charset="0"/>
              <a:cs typeface="Arial" charset="0"/>
            </a:endParaRPr>
          </a:p>
        </p:txBody>
      </p:sp>
      <p:sp>
        <p:nvSpPr>
          <p:cNvPr id="43520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33463" y="18415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>
                <a:solidFill>
                  <a:schemeClr val="tx1"/>
                </a:solidFill>
              </a:rPr>
              <a:t>Technical Safeguards:</a:t>
            </a:r>
            <a:br>
              <a:rPr lang="en-US" altLang="en-US" sz="2800" smtClean="0">
                <a:solidFill>
                  <a:schemeClr val="tx1"/>
                </a:solidFill>
              </a:rPr>
            </a:br>
            <a:r>
              <a:rPr lang="en-US" altLang="en-US" sz="2800" smtClean="0">
                <a:solidFill>
                  <a:schemeClr val="tx1"/>
                </a:solidFill>
              </a:rPr>
              <a:t>Email Sent Outside of County Network</a:t>
            </a:r>
          </a:p>
        </p:txBody>
      </p:sp>
      <p:sp>
        <p:nvSpPr>
          <p:cNvPr id="435204" name="Text Box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0" y="1447800"/>
            <a:ext cx="5334000" cy="1317625"/>
          </a:xfrm>
        </p:spPr>
        <p:txBody>
          <a:bodyPr/>
          <a:lstStyle/>
          <a:p>
            <a:pPr defTabSz="912813" eaLnBrk="1" hangingPunct="1"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  <a:tabLst>
                <a:tab pos="461963" algn="l"/>
              </a:tabLst>
              <a:defRPr/>
            </a:pPr>
            <a:r>
              <a:rPr lang="en-US" altLang="en-US" sz="2000" smtClean="0"/>
              <a:t>Managers and supervisors have specific responsibilities for monitoring the transmission of PHI outside of the County’s network by workforce members. </a:t>
            </a: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/>
          <a:srcRect l="15821" t="18000" r="16889" b="14235"/>
          <a:stretch>
            <a:fillRect/>
          </a:stretch>
        </p:blipFill>
        <p:spPr bwMode="auto">
          <a:xfrm>
            <a:off x="1100767" y="1568864"/>
            <a:ext cx="2770439" cy="153678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/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2535" name="Text Box 5"/>
          <p:cNvSpPr txBox="1">
            <a:spLocks noChangeArrowheads="1"/>
          </p:cNvSpPr>
          <p:nvPr/>
        </p:nvSpPr>
        <p:spPr bwMode="auto">
          <a:xfrm>
            <a:off x="685800" y="3092450"/>
            <a:ext cx="763905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012" tIns="41005" rIns="82012" bIns="41005"/>
          <a:lstStyle/>
          <a:p>
            <a:pPr marL="304800" indent="-304800" defTabSz="912813" eaLnBrk="1" hangingPunct="1">
              <a:spcBef>
                <a:spcPts val="275"/>
              </a:spcBef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Tahoma" pitchFamily="34" charset="0"/>
                <a:cs typeface="Arial" charset="0"/>
              </a:rPr>
              <a:t>You are responsible for assigning permission to certain workforce members to send email with PHI outside of the County network, when needed because of their work role.</a:t>
            </a:r>
          </a:p>
          <a:p>
            <a:pPr marL="304800" indent="-304800" defTabSz="912813" eaLnBrk="1" hangingPunct="1">
              <a:spcBef>
                <a:spcPts val="275"/>
              </a:spcBef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Tahoma" pitchFamily="34" charset="0"/>
                <a:cs typeface="Arial" charset="0"/>
              </a:rPr>
              <a:t>You are responsible to ensure the email is encrypted, and the workforce member understands when and how to use encryption.</a:t>
            </a:r>
            <a:endParaRPr lang="en-US" altLang="en-US">
              <a:latin typeface="Tahoma" pitchFamily="34" charset="0"/>
              <a:cs typeface="Arial" charset="0"/>
            </a:endParaRPr>
          </a:p>
          <a:p>
            <a:pPr marL="304800" indent="-304800" defTabSz="912813" eaLnBrk="1" hangingPunct="1">
              <a:spcBef>
                <a:spcPts val="275"/>
              </a:spcBef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>
                <a:latin typeface="Tahoma" pitchFamily="34" charset="0"/>
                <a:cs typeface="Arial" charset="0"/>
              </a:rPr>
              <a:t>Instructions are on the Compliance website:  </a:t>
            </a:r>
            <a:r>
              <a:rPr lang="en-US" altLang="en-US" sz="2000">
                <a:latin typeface="Tahoma" pitchFamily="34" charset="0"/>
                <a:cs typeface="Arial" charset="0"/>
                <a:hlinkClick r:id="rId3"/>
              </a:rPr>
              <a:t>http://inside.compliance.saccounty.net/Encryption</a:t>
            </a:r>
            <a:r>
              <a:rPr lang="en-US" altLang="en-US" sz="2000">
                <a:latin typeface="Tahoma" pitchFamily="34" charset="0"/>
                <a:cs typeface="Arial" charset="0"/>
              </a:rPr>
              <a:t> </a:t>
            </a:r>
          </a:p>
          <a:p>
            <a:pPr marL="304800" indent="-304800" defTabSz="912813" eaLnBrk="1" hangingPunct="1">
              <a:spcBef>
                <a:spcPts val="400"/>
              </a:spcBef>
              <a:buClr>
                <a:srgbClr val="000086"/>
              </a:buClr>
              <a:buFont typeface="Wingdings" pitchFamily="2" charset="2"/>
              <a:buChar char="§"/>
            </a:pPr>
            <a:r>
              <a:rPr lang="en-US" altLang="en-US" sz="2000" b="1">
                <a:latin typeface="Tahoma" pitchFamily="34" charset="0"/>
                <a:cs typeface="Arial" charset="0"/>
              </a:rPr>
              <a:t>Report all emails containing PHI that are sent to unauthorized recipients and/or that are sent unencrypted.</a:t>
            </a:r>
            <a:endParaRPr lang="en-US" altLang="en-US" sz="2200" b="1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9D20518-4F8D-4586-A84D-2F9487157FA4}" type="slidenum">
              <a:rPr lang="en-US" altLang="en-US" smtClean="0"/>
              <a:pPr/>
              <a:t>21</a:t>
            </a:fld>
            <a:endParaRPr lang="en-US" altLang="en-US" smtClean="0"/>
          </a:p>
        </p:txBody>
      </p:sp>
      <p:sp>
        <p:nvSpPr>
          <p:cNvPr id="23555" name="Rectangle 29"/>
          <p:cNvSpPr txBox="1">
            <a:spLocks noGrp="1" noChangeArrowheads="1"/>
          </p:cNvSpPr>
          <p:nvPr/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spcBef>
                <a:spcPct val="50000"/>
              </a:spcBef>
            </a:pPr>
            <a:endParaRPr lang="en-US" altLang="en-US" sz="1400">
              <a:latin typeface="Arial" charset="0"/>
              <a:cs typeface="Arial" charset="0"/>
            </a:endParaRPr>
          </a:p>
        </p:txBody>
      </p:sp>
      <p:sp>
        <p:nvSpPr>
          <p:cNvPr id="43622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Rules for Releasing Protected Health Information</a:t>
            </a:r>
          </a:p>
        </p:txBody>
      </p:sp>
      <p:sp>
        <p:nvSpPr>
          <p:cNvPr id="43622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5150" y="1125538"/>
            <a:ext cx="7772400" cy="5503862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altLang="en-US" sz="2400" b="1" smtClean="0"/>
              <a:t>Clients have the right to have their PHI protected.  That’s why we follow these procedures: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altLang="en-US" sz="2400" b="1" smtClean="0"/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en-US" altLang="en-US" sz="2400" smtClean="0"/>
              <a:t> Release only the minimum amount necessary 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en-US" altLang="en-US" sz="2400" smtClean="0"/>
              <a:t> Release only to individuals who have a right to access that information 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en-US" altLang="en-US" sz="2400" smtClean="0"/>
              <a:t> In most cases, a County HIPAA authorization form must be completed, and we must </a:t>
            </a:r>
            <a:r>
              <a:rPr lang="en-US" altLang="en-US" sz="2400" b="1" smtClean="0"/>
              <a:t>verify the identity and authority </a:t>
            </a:r>
            <a:r>
              <a:rPr lang="en-US" altLang="en-US" sz="2400" smtClean="0"/>
              <a:t>of the individual who requests the information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en-US" altLang="en-US" sz="2400" smtClean="0"/>
              <a:t> We cannot give out information over the phone to the client or their Personal Representative unless we are certain the client has allowed it—</a:t>
            </a:r>
            <a:r>
              <a:rPr lang="en-US" altLang="en-US" sz="2400" u="sng" smtClean="0"/>
              <a:t>Check for restrictions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en-US" altLang="en-US" sz="2400" smtClean="0"/>
              <a:t> If you are unsure whether PHI can be released, refer requests to your supervisor for guidance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en-US" altLang="en-US" sz="2400" smtClean="0"/>
              <a:t> The Office of Compliance, your Deputy Compliance Officer, or County Counsel can help answer questions about release of information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CDA9432-29BE-47D3-B0C5-A9FE18BF717F}" type="slidenum">
              <a:rPr lang="en-US" altLang="en-US" smtClean="0"/>
              <a:pPr/>
              <a:t>22</a:t>
            </a:fld>
            <a:endParaRPr lang="en-US" altLang="en-US" smtClean="0"/>
          </a:p>
        </p:txBody>
      </p:sp>
      <p:sp>
        <p:nvSpPr>
          <p:cNvPr id="2549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8600" y="304800"/>
            <a:ext cx="8686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3500" u="sng" smtClean="0"/>
              <a:t>Behavioral Health Division Compliance Officer</a:t>
            </a:r>
          </a:p>
        </p:txBody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2296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smtClean="0"/>
              <a:t>Oversees Division Compliance Program</a:t>
            </a:r>
          </a:p>
          <a:p>
            <a:pPr eaLnBrk="1" hangingPunct="1">
              <a:defRPr/>
            </a:pPr>
            <a:r>
              <a:rPr lang="en-US" altLang="en-US" sz="2800" smtClean="0"/>
              <a:t>Handles compliance problems that are submitted to his/her unit.</a:t>
            </a:r>
          </a:p>
          <a:p>
            <a:pPr eaLnBrk="1" hangingPunct="1">
              <a:defRPr/>
            </a:pPr>
            <a:r>
              <a:rPr lang="en-US" altLang="en-US" sz="2800" smtClean="0"/>
              <a:t>Develops policy and procedures.</a:t>
            </a:r>
          </a:p>
          <a:p>
            <a:pPr eaLnBrk="1" hangingPunct="1">
              <a:defRPr/>
            </a:pPr>
            <a:r>
              <a:rPr lang="en-US" altLang="en-US" sz="2800" smtClean="0"/>
              <a:t>Establishes and maintains the Code of Conduct.</a:t>
            </a:r>
          </a:p>
          <a:p>
            <a:pPr eaLnBrk="1" hangingPunct="1">
              <a:defRPr/>
            </a:pPr>
            <a:r>
              <a:rPr lang="en-US" altLang="en-US" sz="2800" smtClean="0"/>
              <a:t>Reports to the Deputy Director of DHHS.</a:t>
            </a:r>
          </a:p>
          <a:p>
            <a:pPr eaLnBrk="1" hangingPunct="1">
              <a:defRPr/>
            </a:pPr>
            <a:r>
              <a:rPr lang="en-US" altLang="en-US" sz="2800" smtClean="0"/>
              <a:t>Keeps the Behavioral Health Compliance Committee informed regarding compliance matters.</a:t>
            </a:r>
          </a:p>
        </p:txBody>
      </p:sp>
      <p:sp>
        <p:nvSpPr>
          <p:cNvPr id="24581" name="Text Box 4"/>
          <p:cNvSpPr txBox="1">
            <a:spLocks noChangeArrowheads="1"/>
          </p:cNvSpPr>
          <p:nvPr/>
        </p:nvSpPr>
        <p:spPr bwMode="auto">
          <a:xfrm>
            <a:off x="1905000" y="457200"/>
            <a:ext cx="701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altLang="en-US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3147F36-B764-468C-85AC-E6E5FF4A2996}" type="slidenum">
              <a:rPr lang="en-US" altLang="en-US" smtClean="0"/>
              <a:pPr/>
              <a:t>23</a:t>
            </a:fld>
            <a:endParaRPr lang="en-US" altLang="en-US" smtClean="0"/>
          </a:p>
        </p:txBody>
      </p:sp>
      <p:sp>
        <p:nvSpPr>
          <p:cNvPr id="2560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438400" y="304800"/>
            <a:ext cx="44958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600" b="0" u="sng" smtClean="0"/>
              <a:t>DEFINITIONS</a:t>
            </a:r>
            <a:endParaRPr lang="en-US" altLang="en-US" sz="6100" b="0" smtClean="0"/>
          </a:p>
        </p:txBody>
      </p:sp>
      <p:sp>
        <p:nvSpPr>
          <p:cNvPr id="25604" name="Text Box 10"/>
          <p:cNvSpPr txBox="1">
            <a:spLocks noChangeArrowheads="1"/>
          </p:cNvSpPr>
          <p:nvPr/>
        </p:nvSpPr>
        <p:spPr bwMode="auto">
          <a:xfrm>
            <a:off x="457200" y="914400"/>
            <a:ext cx="8153400" cy="52689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2800" b="1" u="sng">
                <a:latin typeface="Arial" charset="0"/>
              </a:rPr>
              <a:t>ABUSE</a:t>
            </a:r>
            <a:r>
              <a:rPr lang="en-US" altLang="en-US" sz="2800" b="1">
                <a:latin typeface="Arial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>
                <a:latin typeface="Arial" charset="0"/>
              </a:rPr>
              <a:t>Unsound medical, fiscal or business practices that may result in improper payment, unnecessary medical service, or care that does not meet professionally recognized standards of care.</a:t>
            </a:r>
          </a:p>
          <a:p>
            <a:pPr>
              <a:spcBef>
                <a:spcPct val="50000"/>
              </a:spcBef>
            </a:pPr>
            <a:r>
              <a:rPr lang="en-US" altLang="en-US" sz="2800" b="1" u="sng">
                <a:latin typeface="Arial" charset="0"/>
              </a:rPr>
              <a:t>FRAUD</a:t>
            </a:r>
            <a:r>
              <a:rPr lang="en-US" altLang="en-US" b="1">
                <a:latin typeface="Arial" charset="0"/>
              </a:rPr>
              <a:t>:</a:t>
            </a:r>
          </a:p>
          <a:p>
            <a:pPr eaLnBrk="1" hangingPunct="1"/>
            <a:endParaRPr lang="en-US" altLang="en-US" b="1">
              <a:latin typeface="Arial" charset="0"/>
            </a:endParaRPr>
          </a:p>
          <a:p>
            <a:pPr eaLnBrk="1" hangingPunct="1"/>
            <a:r>
              <a:rPr lang="en-US" altLang="en-US" sz="2400">
                <a:latin typeface="Arial" charset="0"/>
              </a:rPr>
              <a:t>Intended misrepresentation which could result in unauthorized benefits.  Examples include, but are not limited to:</a:t>
            </a:r>
          </a:p>
          <a:p>
            <a:pPr lvl="1" eaLnBrk="1" hangingPunct="1">
              <a:buFontTx/>
              <a:buChar char="•"/>
            </a:pPr>
            <a:r>
              <a:rPr lang="en-US" altLang="en-US" sz="2400">
                <a:latin typeface="Arial" charset="0"/>
              </a:rPr>
              <a:t>Billing Services not provided;</a:t>
            </a:r>
          </a:p>
          <a:p>
            <a:pPr lvl="1" eaLnBrk="1" hangingPunct="1">
              <a:buFontTx/>
              <a:buChar char="•"/>
            </a:pPr>
            <a:r>
              <a:rPr lang="en-US" altLang="en-US" sz="2400">
                <a:latin typeface="Arial" charset="0"/>
              </a:rPr>
              <a:t>Misrepresenting diagnosis;</a:t>
            </a:r>
          </a:p>
          <a:p>
            <a:pPr lvl="1" eaLnBrk="1" hangingPunct="1">
              <a:buFontTx/>
              <a:buChar char="•"/>
            </a:pPr>
            <a:r>
              <a:rPr lang="en-US" altLang="en-US" sz="2400">
                <a:latin typeface="Arial" charset="0"/>
              </a:rPr>
              <a:t>Altering claim forms.</a:t>
            </a:r>
            <a:endParaRPr lang="en-US" altLang="en-US" sz="2400" b="1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2E79B0-089A-4F54-81E2-78ECBBA7A7B2}" type="slidenum">
              <a:rPr lang="en-US" altLang="en-US" smtClean="0"/>
              <a:pPr/>
              <a:t>24</a:t>
            </a:fld>
            <a:endParaRPr lang="en-US" altLang="en-US" smtClean="0"/>
          </a:p>
        </p:txBody>
      </p:sp>
      <p:sp>
        <p:nvSpPr>
          <p:cNvPr id="2396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b="0" u="sng" smtClean="0">
                <a:solidFill>
                  <a:schemeClr val="tx1"/>
                </a:solidFill>
              </a:rPr>
              <a:t>Civil Penalties</a:t>
            </a:r>
          </a:p>
        </p:txBody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382000" cy="4038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Size of claim irrelevant:  Damages plus </a:t>
            </a:r>
            <a:r>
              <a:rPr lang="en-US" altLang="en-US" dirty="0" smtClean="0"/>
              <a:t>$10,957-$21,916 </a:t>
            </a:r>
            <a:r>
              <a:rPr lang="en-US" altLang="en-US" dirty="0" smtClean="0"/>
              <a:t>per claim;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 altLang="en-US" b="1" u="sng" dirty="0" smtClean="0">
                <a:solidFill>
                  <a:schemeClr val="accent2"/>
                </a:solidFill>
              </a:rPr>
              <a:t>Treble (triple) damages may be levied, also.</a:t>
            </a:r>
            <a:r>
              <a:rPr lang="en-US" altLang="en-US" b="1" dirty="0" smtClean="0"/>
              <a:t> </a:t>
            </a:r>
            <a:endParaRPr lang="en-US" altLang="en-US" b="1" u="sng" dirty="0" smtClean="0">
              <a:solidFill>
                <a:schemeClr val="accent2"/>
              </a:solidFill>
            </a:endParaRPr>
          </a:p>
          <a:p>
            <a:pPr eaLnBrk="1" hangingPunct="1">
              <a:defRPr/>
            </a:pPr>
            <a:r>
              <a:rPr lang="en-US" altLang="en-US" dirty="0" smtClean="0"/>
              <a:t>Potential exclusion from future participation with governmental programs;</a:t>
            </a:r>
          </a:p>
          <a:p>
            <a:pPr eaLnBrk="1" hangingPunct="1">
              <a:defRPr/>
            </a:pPr>
            <a:r>
              <a:rPr lang="en-US" altLang="en-US" dirty="0" smtClean="0"/>
              <a:t>Potential suspension of federal payments during pending False Claims Act action.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D529AE7-0BCA-4AAC-944A-957996C1A3EE}" type="slidenum">
              <a:rPr lang="en-US" altLang="en-US" smtClean="0"/>
              <a:pPr/>
              <a:t>25</a:t>
            </a:fld>
            <a:endParaRPr lang="en-US" altLang="en-US" smtClean="0"/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86000"/>
            <a:ext cx="7874000" cy="31845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Expected investigative recoveries of $2.91 Billion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smtClean="0"/>
              <a:t>Opened 764 criminal actions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smtClean="0"/>
              <a:t>Opened </a:t>
            </a:r>
            <a:r>
              <a:rPr lang="en-US" altLang="en-US" dirty="0" smtClean="0"/>
              <a:t>813</a:t>
            </a:r>
            <a:r>
              <a:rPr lang="en-US" altLang="en-US" dirty="0" smtClean="0"/>
              <a:t> </a:t>
            </a:r>
            <a:r>
              <a:rPr lang="en-US" altLang="en-US" dirty="0" smtClean="0"/>
              <a:t>civil actions</a:t>
            </a:r>
          </a:p>
          <a:p>
            <a:pPr eaLnBrk="1" hangingPunct="1">
              <a:defRPr/>
            </a:pPr>
            <a:r>
              <a:rPr lang="en-US" altLang="en-US" dirty="0" smtClean="0"/>
              <a:t>Excluded </a:t>
            </a:r>
            <a:r>
              <a:rPr lang="en-US" altLang="en-US" dirty="0" smtClean="0"/>
              <a:t>2,712 </a:t>
            </a:r>
            <a:r>
              <a:rPr lang="en-US" altLang="en-US" dirty="0" smtClean="0"/>
              <a:t>individuals and entities from federal healthcare programs</a:t>
            </a:r>
          </a:p>
          <a:p>
            <a:pPr eaLnBrk="1" hangingPunct="1">
              <a:defRPr/>
            </a:pPr>
            <a:endParaRPr lang="en-US" altLang="en-US" dirty="0" smtClean="0"/>
          </a:p>
          <a:p>
            <a:pPr eaLnBrk="1" hangingPunct="1">
              <a:defRPr/>
            </a:pPr>
            <a:endParaRPr lang="en-US" altLang="en-US" dirty="0" smtClean="0"/>
          </a:p>
        </p:txBody>
      </p:sp>
      <p:sp>
        <p:nvSpPr>
          <p:cNvPr id="281605" name="Rectangle 5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3300" b="0" dirty="0" smtClean="0">
                <a:solidFill>
                  <a:schemeClr val="tx1"/>
                </a:solidFill>
              </a:rPr>
              <a:t/>
            </a:r>
            <a:br>
              <a:rPr lang="en-US" altLang="en-US" sz="3300" b="0" dirty="0" smtClean="0">
                <a:solidFill>
                  <a:schemeClr val="tx1"/>
                </a:solidFill>
              </a:rPr>
            </a:br>
            <a:r>
              <a:rPr lang="en-US" altLang="en-US" sz="3300" b="0" dirty="0" smtClean="0">
                <a:solidFill>
                  <a:schemeClr val="tx1"/>
                </a:solidFill>
              </a:rPr>
              <a:t>Prosecutions</a:t>
            </a:r>
            <a:br>
              <a:rPr lang="en-US" altLang="en-US" sz="3300" b="0" dirty="0" smtClean="0">
                <a:solidFill>
                  <a:schemeClr val="tx1"/>
                </a:solidFill>
              </a:rPr>
            </a:br>
            <a:r>
              <a:rPr lang="en-US" altLang="en-US" sz="3300" b="0" dirty="0" smtClean="0">
                <a:solidFill>
                  <a:srgbClr val="009900"/>
                </a:solidFill>
              </a:rPr>
              <a:t>Fiscal year </a:t>
            </a:r>
            <a:r>
              <a:rPr lang="en-US" altLang="en-US" sz="3300" b="0" dirty="0" smtClean="0">
                <a:solidFill>
                  <a:srgbClr val="009900"/>
                </a:solidFill>
              </a:rPr>
              <a:t>2018 </a:t>
            </a:r>
            <a:r>
              <a:rPr lang="en-US" altLang="en-US" sz="3300" b="0" dirty="0" smtClean="0">
                <a:solidFill>
                  <a:srgbClr val="009900"/>
                </a:solidFill>
              </a:rPr>
              <a:t>United States DHHS </a:t>
            </a:r>
            <a:br>
              <a:rPr lang="en-US" altLang="en-US" sz="3300" b="0" dirty="0" smtClean="0">
                <a:solidFill>
                  <a:srgbClr val="009900"/>
                </a:solidFill>
              </a:rPr>
            </a:br>
            <a:r>
              <a:rPr lang="en-US" altLang="en-US" sz="3300" b="0" dirty="0" smtClean="0">
                <a:solidFill>
                  <a:srgbClr val="339933"/>
                </a:solidFill>
              </a:rPr>
              <a:t>Enforcement Actions:</a:t>
            </a:r>
            <a:br>
              <a:rPr lang="en-US" altLang="en-US" sz="3300" b="0" dirty="0" smtClean="0">
                <a:solidFill>
                  <a:srgbClr val="339933"/>
                </a:solidFill>
              </a:rPr>
            </a:br>
            <a:endParaRPr lang="en-US" altLang="en-US" sz="3300" b="0" dirty="0" smtClean="0">
              <a:solidFill>
                <a:srgbClr val="33993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9A3CD64-4B1B-49DF-9981-9D650A998E08}" type="slidenum">
              <a:rPr lang="en-US" altLang="en-US" smtClean="0"/>
              <a:pPr/>
              <a:t>26</a:t>
            </a:fld>
            <a:endParaRPr lang="en-US" altLang="en-US" smtClean="0"/>
          </a:p>
        </p:txBody>
      </p:sp>
      <p:pic>
        <p:nvPicPr>
          <p:cNvPr id="266247" name="MSj0308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j00749240000[1]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905000" y="4648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5500" b="0" smtClean="0"/>
              <a:t>CODE OF CONDUCT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676400" y="1600200"/>
            <a:ext cx="70104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sz="4000">
                <a:latin typeface="Arial" charset="0"/>
              </a:rPr>
              <a:t>Signing the Code of Conduct indicates an agreement that the employee will adhere to the laws and regulations governing this work.</a:t>
            </a:r>
          </a:p>
        </p:txBody>
      </p:sp>
      <p:pic>
        <p:nvPicPr>
          <p:cNvPr id="28678" name="Picture 6" descr="MMj02837470000[1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4051300"/>
            <a:ext cx="2667000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7" fill="hold"/>
                                        <p:tgtEl>
                                          <p:spTgt spid="2662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247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F0E92CA-FA3F-47CF-98B1-C9BF99206165}" type="slidenum">
              <a:rPr lang="en-US" altLang="en-US" smtClean="0"/>
              <a:pPr/>
              <a:t>27</a:t>
            </a:fld>
            <a:endParaRPr lang="en-US" altLang="en-US" smtClean="0"/>
          </a:p>
        </p:txBody>
      </p:sp>
      <p:sp>
        <p:nvSpPr>
          <p:cNvPr id="412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2000" b="0" i="1" smtClean="0">
                <a:cs typeface="Times New Roman" pitchFamily="18" charset="0"/>
              </a:rPr>
              <a:t>County of Sacramento</a:t>
            </a:r>
            <a:r>
              <a:rPr lang="en-US" altLang="en-US" sz="2000" i="1" smtClean="0">
                <a:cs typeface="Times New Roman" pitchFamily="18" charset="0"/>
              </a:rPr>
              <a:t/>
            </a:r>
            <a:br>
              <a:rPr lang="en-US" altLang="en-US" sz="2000" i="1" smtClean="0">
                <a:cs typeface="Times New Roman" pitchFamily="18" charset="0"/>
              </a:rPr>
            </a:br>
            <a:r>
              <a:rPr lang="en-US" altLang="en-US" sz="2000" b="0" i="1" smtClean="0">
                <a:cs typeface="Times New Roman" pitchFamily="18" charset="0"/>
              </a:rPr>
              <a:t>Department of Health and Human Services</a:t>
            </a:r>
            <a:r>
              <a:rPr lang="en-US" altLang="en-US" sz="2800" smtClean="0">
                <a:cs typeface="Times New Roman" pitchFamily="18" charset="0"/>
              </a:rPr>
              <a:t/>
            </a:r>
            <a:br>
              <a:rPr lang="en-US" altLang="en-US" sz="2800" smtClean="0">
                <a:cs typeface="Times New Roman" pitchFamily="18" charset="0"/>
              </a:rPr>
            </a:br>
            <a:r>
              <a:rPr lang="en-US" altLang="en-US" sz="2400" smtClean="0">
                <a:solidFill>
                  <a:schemeClr val="tx1"/>
                </a:solidFill>
                <a:cs typeface="Times New Roman" pitchFamily="18" charset="0"/>
              </a:rPr>
              <a:t>Behavioral Health Division</a:t>
            </a:r>
            <a:r>
              <a:rPr lang="en-US" altLang="en-US" sz="2400" smtClean="0">
                <a:cs typeface="Times New Roman" pitchFamily="18" charset="0"/>
              </a:rPr>
              <a:t/>
            </a:r>
            <a:br>
              <a:rPr lang="en-US" altLang="en-US" sz="2400" smtClean="0">
                <a:cs typeface="Times New Roman" pitchFamily="18" charset="0"/>
              </a:rPr>
            </a:br>
            <a:r>
              <a:rPr lang="en-US" altLang="en-US" sz="2800" b="0" smtClean="0">
                <a:solidFill>
                  <a:srgbClr val="3333FF"/>
                </a:solidFill>
                <a:latin typeface="Arial Black" pitchFamily="34" charset="0"/>
                <a:cs typeface="Times New Roman" pitchFamily="18" charset="0"/>
              </a:rPr>
              <a:t>Compliance Program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en-US" altLang="en-US" sz="2800" b="1" i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When faced with a Compliance Concern: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 altLang="en-US" sz="900" b="1" i="1" smtClean="0">
              <a:cs typeface="Times New Roman" pitchFamily="18" charset="0"/>
            </a:endParaRPr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z="2800" smtClean="0">
                <a:cs typeface="Times New Roman" pitchFamily="18" charset="0"/>
              </a:rPr>
              <a:t>Consider the facts.</a:t>
            </a:r>
          </a:p>
          <a:p>
            <a:pPr eaLnBrk="1" hangingPunct="1">
              <a:buClr>
                <a:schemeClr val="tx1"/>
              </a:buClr>
              <a:defRPr/>
            </a:pPr>
            <a:endParaRPr lang="en-US" altLang="en-US" sz="1000" smtClean="0">
              <a:cs typeface="Times New Roman" pitchFamily="18" charset="0"/>
            </a:endParaRPr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z="2800" smtClean="0">
                <a:cs typeface="Times New Roman" pitchFamily="18" charset="0"/>
              </a:rPr>
              <a:t>Look at the Code of Conduct, policies and procedures, laws, regulations, and your own professional values.  What standard applies to the situation?</a:t>
            </a:r>
          </a:p>
          <a:p>
            <a:pPr eaLnBrk="1" hangingPunct="1">
              <a:buClr>
                <a:schemeClr val="tx1"/>
              </a:buClr>
              <a:defRPr/>
            </a:pPr>
            <a:endParaRPr lang="en-US" altLang="en-US" sz="1000" smtClean="0">
              <a:cs typeface="Times New Roman" pitchFamily="18" charset="0"/>
            </a:endParaRPr>
          </a:p>
          <a:p>
            <a:pPr eaLnBrk="1" hangingPunct="1">
              <a:buClr>
                <a:schemeClr val="tx1"/>
              </a:buClr>
              <a:defRPr/>
            </a:pPr>
            <a:r>
              <a:rPr lang="en-US" altLang="en-US" sz="2800" smtClean="0">
                <a:cs typeface="Times New Roman" pitchFamily="18" charset="0"/>
              </a:rPr>
              <a:t>Evaluate your alternatives and decide on the best course of action to take to resolve the situation.  Ask yourself, is this the right thing to do?</a:t>
            </a:r>
            <a:endParaRPr lang="en-US" altLang="en-US" sz="2800" smtClean="0"/>
          </a:p>
          <a:p>
            <a:pPr eaLnBrk="1" hangingPunct="1">
              <a:defRPr/>
            </a:pPr>
            <a:endParaRPr lang="en-US" alt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089323F-8903-452B-91D6-53E5041C0D64}" type="slidenum">
              <a:rPr lang="en-US" altLang="en-US" smtClean="0"/>
              <a:pPr/>
              <a:t>28</a:t>
            </a:fld>
            <a:endParaRPr lang="en-US" altLang="en-US" smtClean="0"/>
          </a:p>
        </p:txBody>
      </p:sp>
      <p:sp>
        <p:nvSpPr>
          <p:cNvPr id="413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3200" b="0" smtClean="0"/>
              <a:t>Reporting Compliance Concerns</a:t>
            </a:r>
            <a:r>
              <a:rPr lang="en-US" altLang="en-US" sz="2800" smtClean="0"/>
              <a:t/>
            </a:r>
            <a:br>
              <a:rPr lang="en-US" altLang="en-US" sz="2800" smtClean="0"/>
            </a:br>
            <a:r>
              <a:rPr lang="en-US" altLang="en-US" sz="2800" u="sng" smtClean="0">
                <a:solidFill>
                  <a:schemeClr val="accent2"/>
                </a:solidFill>
                <a:latin typeface="Arial Black" pitchFamily="34" charset="0"/>
              </a:rPr>
              <a:t>CONTACT:</a:t>
            </a:r>
          </a:p>
        </p:txBody>
      </p:sp>
      <p:sp>
        <p:nvSpPr>
          <p:cNvPr id="413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defRPr/>
            </a:pPr>
            <a:r>
              <a:rPr lang="en-US" altLang="en-US" sz="2400" smtClean="0"/>
              <a:t>Your </a:t>
            </a:r>
            <a:r>
              <a:rPr lang="en-US" altLang="en-US" sz="2400" b="1" smtClean="0"/>
              <a:t>supervisor, manager</a:t>
            </a:r>
            <a:r>
              <a:rPr lang="en-US" altLang="en-US" sz="2400" smtClean="0"/>
              <a:t>, or other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US" altLang="en-US" sz="2400" b="1" smtClean="0"/>
              <a:t>management</a:t>
            </a:r>
            <a:r>
              <a:rPr lang="en-US" altLang="en-US" sz="2400" smtClean="0"/>
              <a:t> staff within the chain-of-command;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1800" b="1" smtClean="0"/>
              <a:t>Or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smtClean="0"/>
              <a:t> Behavioral Health Division Compliance Office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smtClean="0">
                <a:cs typeface="Times New Roman" pitchFamily="18" charset="0"/>
              </a:rPr>
              <a:t>at 916-876-7561 or via email: </a:t>
            </a:r>
            <a:r>
              <a:rPr lang="en-US" altLang="en-US" sz="2400" u="sng" smtClean="0">
                <a:solidFill>
                  <a:schemeClr val="hlink"/>
                </a:solidFill>
                <a:cs typeface="Times New Roman" pitchFamily="18" charset="0"/>
              </a:rPr>
              <a:t>B</a:t>
            </a:r>
            <a:r>
              <a:rPr lang="en-US" altLang="en-US" sz="2400" smtClean="0">
                <a:cs typeface="Times New Roman" pitchFamily="18" charset="0"/>
                <a:hlinkClick r:id="rId2"/>
              </a:rPr>
              <a:t>HDivisionComplianceOfficer@SacCounty.net</a:t>
            </a:r>
            <a:r>
              <a:rPr lang="en-US" altLang="en-US" sz="2400" smtClean="0">
                <a:cs typeface="Times New Roman" pitchFamily="18" charset="0"/>
              </a:rPr>
              <a:t>  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smtClean="0">
                <a:cs typeface="Times New Roman" pitchFamily="18" charset="0"/>
              </a:rPr>
              <a:t>or via U.S. mail: 7001-A East Parkway, Suite 300, Sacramento, CA  95823</a:t>
            </a:r>
          </a:p>
          <a:p>
            <a:pPr lvl="1"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1600" b="1" smtClean="0"/>
              <a:t>Or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defRPr/>
            </a:pPr>
            <a:r>
              <a:rPr lang="en-US" altLang="en-US" sz="2400" b="1" smtClean="0"/>
              <a:t> County of Sacramento Privacy and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US" altLang="en-US" sz="2400" b="1" smtClean="0"/>
              <a:t>Compliance Officer</a:t>
            </a:r>
            <a:r>
              <a:rPr lang="en-US" altLang="en-US" sz="2400" smtClean="0"/>
              <a:t> 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US" altLang="en-US" sz="2400" smtClean="0">
                <a:cs typeface="Times New Roman" pitchFamily="18" charset="0"/>
              </a:rPr>
              <a:t>Toll-free </a:t>
            </a:r>
            <a:r>
              <a:rPr lang="en-US" altLang="en-US" sz="2400" b="1" smtClean="0">
                <a:solidFill>
                  <a:srgbClr val="CC0066"/>
                </a:solidFill>
                <a:cs typeface="Times New Roman" pitchFamily="18" charset="0"/>
              </a:rPr>
              <a:t>Compliance Hotline</a:t>
            </a:r>
            <a:r>
              <a:rPr lang="en-US" altLang="en-US" sz="2400" smtClean="0">
                <a:cs typeface="Times New Roman" pitchFamily="18" charset="0"/>
              </a:rPr>
              <a:t> at 1-866-597-2771, 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US" altLang="en-US" sz="2400" smtClean="0">
                <a:cs typeface="Times New Roman" pitchFamily="18" charset="0"/>
              </a:rPr>
              <a:t>or via U.S. mail: 799 G Street, Room 217, </a:t>
            </a:r>
          </a:p>
          <a:p>
            <a:pPr lvl="1"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n-US" altLang="en-US" sz="2400" smtClean="0">
                <a:cs typeface="Times New Roman" pitchFamily="18" charset="0"/>
              </a:rPr>
              <a:t>Sacramento, CA  95814</a:t>
            </a:r>
            <a:endParaRPr lang="en-US" alt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342CD65-379A-478F-B4EC-C53F1FDCF85F}" type="slidenum">
              <a:rPr lang="en-US" altLang="en-US" smtClean="0"/>
              <a:pPr/>
              <a:t>29</a:t>
            </a:fld>
            <a:endParaRPr lang="en-US" altLang="en-US" smtClean="0"/>
          </a:p>
        </p:txBody>
      </p:sp>
      <p:sp>
        <p:nvSpPr>
          <p:cNvPr id="414724" name="Rectangle 4"/>
          <p:cNvSpPr>
            <a:spLocks noGrp="1" noChangeArrowheads="1"/>
          </p:cNvSpPr>
          <p:nvPr>
            <p:ph type="title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altLang="en-US" b="0" u="sng" smtClean="0"/>
              <a:t>SUMMARY</a:t>
            </a:r>
          </a:p>
        </p:txBody>
      </p:sp>
      <p:sp>
        <p:nvSpPr>
          <p:cNvPr id="4147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791200" cy="4525963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en-US" altLang="en-US" b="1" smtClean="0"/>
              <a:t>Team Effort</a:t>
            </a:r>
          </a:p>
          <a:p>
            <a:pPr eaLnBrk="1" hangingPunct="1">
              <a:defRPr/>
            </a:pPr>
            <a:r>
              <a:rPr lang="en-US" altLang="en-US" b="1" smtClean="0"/>
              <a:t>Be Compliant with All the laws</a:t>
            </a:r>
          </a:p>
          <a:p>
            <a:pPr eaLnBrk="1" hangingPunct="1">
              <a:defRPr/>
            </a:pPr>
            <a:r>
              <a:rPr lang="en-US" altLang="en-US" b="1" smtClean="0"/>
              <a:t>Individual &amp; Organizational responsibilities</a:t>
            </a:r>
          </a:p>
          <a:p>
            <a:pPr eaLnBrk="1" hangingPunct="1">
              <a:defRPr/>
            </a:pPr>
            <a:r>
              <a:rPr lang="en-US" altLang="en-US" b="1" smtClean="0"/>
              <a:t>Reporting options</a:t>
            </a:r>
          </a:p>
          <a:p>
            <a:pPr eaLnBrk="1" hangingPunct="1">
              <a:defRPr/>
            </a:pPr>
            <a:r>
              <a:rPr lang="en-US" altLang="en-US" b="1" smtClean="0"/>
              <a:t>Consequences of not following guidelines</a:t>
            </a:r>
          </a:p>
        </p:txBody>
      </p:sp>
      <p:pic>
        <p:nvPicPr>
          <p:cNvPr id="31749" name="Picture 6" descr="pe00101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530600"/>
            <a:ext cx="289560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602FD10B3ACD647A7E924548583F51E" ma:contentTypeVersion="3" ma:contentTypeDescription="Create a new document." ma:contentTypeScope="" ma:versionID="9b202788e6b0437a61e9e60658291103">
  <xsd:schema xmlns:xsd="http://www.w3.org/2001/XMLSchema" xmlns:xs="http://www.w3.org/2001/XMLSchema" xmlns:p="http://schemas.microsoft.com/office/2006/metadata/properties" xmlns:ns1="http://schemas.microsoft.com/sharepoint/v3" xmlns:ns2="dac84087-7c16-4ba2-98ee-fd1ea314e6cc" xmlns:ns3="1fdb5ce2-0455-45a4-812d-8d2eb4e8c018" targetNamespace="http://schemas.microsoft.com/office/2006/metadata/properties" ma:root="true" ma:fieldsID="d3fb3ee076fd45c9639641deec4b5a04" ns1:_="" ns2:_="" ns3:_="">
    <xsd:import namespace="http://schemas.microsoft.com/sharepoint/v3"/>
    <xsd:import namespace="dac84087-7c16-4ba2-98ee-fd1ea314e6cc"/>
    <xsd:import namespace="1fdb5ce2-0455-45a4-812d-8d2eb4e8c018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" ma:internalName="PublishingStartDate">
      <xsd:simpleType>
        <xsd:restriction base="dms:Unknown"/>
      </xsd:simpleType>
    </xsd:element>
    <xsd:element name="PublishingExpirationDate" ma:index="9" nillable="true" ma:displayName="Scheduling End Dat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c84087-7c16-4ba2-98ee-fd1ea314e6c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db5ce2-0455-45a4-812d-8d2eb4e8c018" elementFormDefault="qualified">
    <xsd:import namespace="http://schemas.microsoft.com/office/2006/documentManagement/types"/>
    <xsd:import namespace="http://schemas.microsoft.com/office/infopath/2007/PartnerControls"/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BF6C6902-C694-477A-9048-35829FD19B0C}"/>
</file>

<file path=customXml/itemProps2.xml><?xml version="1.0" encoding="utf-8"?>
<ds:datastoreItem xmlns:ds="http://schemas.openxmlformats.org/officeDocument/2006/customXml" ds:itemID="{92537E39-1514-4B38-B4F6-F8CC511DEA1F}"/>
</file>

<file path=customXml/itemProps3.xml><?xml version="1.0" encoding="utf-8"?>
<ds:datastoreItem xmlns:ds="http://schemas.openxmlformats.org/officeDocument/2006/customXml" ds:itemID="{916E718F-B66D-425C-85BC-EB591BCBB310}"/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987</TotalTime>
  <Words>2097</Words>
  <Application>Microsoft Office PowerPoint</Application>
  <PresentationFormat>On-screen Show (4:3)</PresentationFormat>
  <Paragraphs>231</Paragraphs>
  <Slides>29</Slides>
  <Notes>2</Notes>
  <HiddenSlides>0</HiddenSlides>
  <MMClips>5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Arial Black</vt:lpstr>
      <vt:lpstr>Century Gothic</vt:lpstr>
      <vt:lpstr>Eurostile</vt:lpstr>
      <vt:lpstr>Garamond</vt:lpstr>
      <vt:lpstr>Tahoma</vt:lpstr>
      <vt:lpstr>Times New Roman</vt:lpstr>
      <vt:lpstr>Wingdings</vt:lpstr>
      <vt:lpstr>Stream</vt:lpstr>
      <vt:lpstr>COMPLIANCE TRAINING</vt:lpstr>
      <vt:lpstr>The initial compliance program training that you participated in addressed the following questions: </vt:lpstr>
      <vt:lpstr>This training is designed to refresh your understanding and highlight any new compliance related issues or laws.</vt:lpstr>
      <vt:lpstr>Federal/State healthcare expenditures (Primarily Medicare and Medicaid) have continued to grow for decades and represent a substantial portion of both the Federal and State budgets.  In 2015 an estimated $29.1 billion dollars was spent on improper payments through Medicaid alone    Federal and State agencies are funded to use a variety of Federal and State laws and regulations to reduce and prevent this fraud, waste, and abuse.  </vt:lpstr>
      <vt:lpstr>Federal and California State laws for several years have required Medicaid (Medi-Cal) programs to develop and internalize a program that maximizes compliance.</vt:lpstr>
      <vt:lpstr>The Deficit Reduction Act (DRA)</vt:lpstr>
      <vt:lpstr>Whistleblower - Definition</vt:lpstr>
      <vt:lpstr>Awards to Whistleblowers</vt:lpstr>
      <vt:lpstr>Protections for Whistleblowers</vt:lpstr>
      <vt:lpstr>Our goal is to promote ethical behavior and compliance with all applicable laws and regulations through an effective compliance program that meets all of the requirements established by law.</vt:lpstr>
      <vt:lpstr> Compliance includes proper handling of: </vt:lpstr>
      <vt:lpstr>County Office of Compliance</vt:lpstr>
      <vt:lpstr>Compliance includes Privacy and Confidentiality</vt:lpstr>
      <vt:lpstr>What is Protected Health Information (PHI)?</vt:lpstr>
      <vt:lpstr>PHI is “Individually Identifiable”</vt:lpstr>
      <vt:lpstr>Where is PHI?</vt:lpstr>
      <vt:lpstr>Administrative &amp; Technical Safeguards: Access Control/Minimum Necessary Standard</vt:lpstr>
      <vt:lpstr>Physical Safeguards: Building Security is the First Line of Defense</vt:lpstr>
      <vt:lpstr>Physical Safeguards: Secure Workplace Habits Protect Patient Information </vt:lpstr>
      <vt:lpstr>Technical Safeguards: Email Sent Outside of County Network</vt:lpstr>
      <vt:lpstr>Rules for Releasing Protected Health Information</vt:lpstr>
      <vt:lpstr>Behavioral Health Division Compliance Officer</vt:lpstr>
      <vt:lpstr>DEFINITIONS</vt:lpstr>
      <vt:lpstr>Civil Penalties</vt:lpstr>
      <vt:lpstr> Prosecutions Fiscal year 2018 United States DHHS  Enforcement Actions: </vt:lpstr>
      <vt:lpstr>CODE OF CONDUCT</vt:lpstr>
      <vt:lpstr>County of Sacramento Department of Health and Human Services Behavioral Health Division Compliance Program</vt:lpstr>
      <vt:lpstr>Reporting Compliance Concerns CONTACT:</vt:lpstr>
      <vt:lpstr>SUMMARY</vt:lpstr>
    </vt:vector>
  </TitlesOfParts>
  <Company>County of Sacramento DHHS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COMPLIANCE TRAINING</dc:title>
  <dc:creator>ariasd</dc:creator>
  <cp:lastModifiedBy>Lynne Goode</cp:lastModifiedBy>
  <cp:revision>47</cp:revision>
  <dcterms:created xsi:type="dcterms:W3CDTF">2007-07-03T15:27:48Z</dcterms:created>
  <dcterms:modified xsi:type="dcterms:W3CDTF">2019-03-05T18:49:52Z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0x010100A602FD10B3ACD647A7E924548583F51E</vt:lpwstr>
  </property>
</Properties>
</file>